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41"/>
  </p:notesMasterIdLst>
  <p:handoutMasterIdLst>
    <p:handoutMasterId r:id="rId42"/>
  </p:handoutMasterIdLst>
  <p:sldIdLst>
    <p:sldId id="288" r:id="rId6"/>
    <p:sldId id="289" r:id="rId7"/>
    <p:sldId id="294" r:id="rId8"/>
    <p:sldId id="296" r:id="rId9"/>
    <p:sldId id="302" r:id="rId10"/>
    <p:sldId id="295" r:id="rId11"/>
    <p:sldId id="297" r:id="rId12"/>
    <p:sldId id="290" r:id="rId13"/>
    <p:sldId id="292" r:id="rId14"/>
    <p:sldId id="293" r:id="rId15"/>
    <p:sldId id="291" r:id="rId16"/>
    <p:sldId id="281" r:id="rId17"/>
    <p:sldId id="301" r:id="rId18"/>
    <p:sldId id="303" r:id="rId19"/>
    <p:sldId id="304" r:id="rId20"/>
    <p:sldId id="298" r:id="rId21"/>
    <p:sldId id="300" r:id="rId22"/>
    <p:sldId id="299" r:id="rId23"/>
    <p:sldId id="283" r:id="rId24"/>
    <p:sldId id="282" r:id="rId25"/>
    <p:sldId id="313" r:id="rId26"/>
    <p:sldId id="314" r:id="rId27"/>
    <p:sldId id="315" r:id="rId28"/>
    <p:sldId id="316" r:id="rId29"/>
    <p:sldId id="317" r:id="rId30"/>
    <p:sldId id="305" r:id="rId31"/>
    <p:sldId id="306" r:id="rId32"/>
    <p:sldId id="307" r:id="rId33"/>
    <p:sldId id="308" r:id="rId34"/>
    <p:sldId id="309" r:id="rId35"/>
    <p:sldId id="310" r:id="rId36"/>
    <p:sldId id="311" r:id="rId37"/>
    <p:sldId id="312" r:id="rId38"/>
    <p:sldId id="318" r:id="rId39"/>
    <p:sldId id="28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nke" initials="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9900"/>
    <a:srgbClr val="00FF99"/>
    <a:srgbClr val="CCFF66"/>
    <a:srgbClr val="666699"/>
    <a:srgbClr val="FFCC66"/>
    <a:srgbClr val="FFCCCC"/>
    <a:srgbClr val="99FF33"/>
    <a:srgbClr val="CCE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26" autoAdjust="0"/>
  </p:normalViewPr>
  <p:slideViewPr>
    <p:cSldViewPr>
      <p:cViewPr>
        <p:scale>
          <a:sx n="71" d="100"/>
          <a:sy n="71" d="100"/>
        </p:scale>
        <p:origin x="-1938"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4.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B5462-4825-4B9C-A584-80159466549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9530746-BEF1-4671-8C48-71EA76173167}">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CCFF"/>
        </a:solidFill>
        <a:ln/>
      </dgm:spPr>
      <dgm:t>
        <a:bodyPr/>
        <a:lstStyle/>
        <a:p>
          <a:pPr algn="l"/>
          <a:r>
            <a:rPr lang="en-GB" sz="1200" b="1" dirty="0" smtClean="0">
              <a:solidFill>
                <a:schemeClr val="tx1"/>
              </a:solidFill>
              <a:effectLst/>
            </a:rPr>
            <a:t>Receive, confirm and log withdrawal application request on Navision</a:t>
          </a:r>
          <a:endParaRPr lang="en-US" sz="1200" b="1" dirty="0" smtClean="0">
            <a:solidFill>
              <a:schemeClr val="tx1"/>
            </a:solidFill>
            <a:effectLst/>
          </a:endParaRPr>
        </a:p>
      </dgm:t>
    </dgm:pt>
    <dgm:pt modelId="{9AF849EF-AAA8-4409-8E74-88BC8B7F75D9}" type="parTrans" cxnId="{93C63690-EFBD-4F8D-BD53-66094E489B2D}">
      <dgm:prSet/>
      <dgm:spPr/>
      <dgm:t>
        <a:bodyPr/>
        <a:lstStyle/>
        <a:p>
          <a:endParaRPr lang="en-US"/>
        </a:p>
      </dgm:t>
    </dgm:pt>
    <dgm:pt modelId="{9C018BC9-15FC-45DD-BD9F-45854D49DC74}" type="sibTrans" cxnId="{93C63690-EFBD-4F8D-BD53-66094E489B2D}">
      <dgm:prSet/>
      <dgm:spPr/>
      <dgm:t>
        <a:bodyPr/>
        <a:lstStyle/>
        <a:p>
          <a:endParaRPr lang="en-US"/>
        </a:p>
      </dgm:t>
    </dgm:pt>
    <dgm:pt modelId="{7539D99B-A494-4FDE-B21C-50F0568CB079}">
      <dgm:prSet phldrT="[Text]" custT="1"/>
      <dgm:spPr>
        <a:solidFill>
          <a:schemeClr val="bg1">
            <a:lumMod val="85000"/>
          </a:schemeClr>
        </a:solidFill>
        <a:ln>
          <a:solidFill>
            <a:schemeClr val="tx2">
              <a:lumMod val="75000"/>
            </a:schemeClr>
          </a:solidFill>
        </a:ln>
      </dgm:spPr>
      <dgm:t>
        <a:bodyPr/>
        <a:lstStyle/>
        <a:p>
          <a:pPr algn="l"/>
          <a:r>
            <a:rPr lang="en-GB" sz="1200" b="1" dirty="0" smtClean="0">
              <a:solidFill>
                <a:schemeClr val="tx1"/>
              </a:solidFill>
              <a:effectLst/>
            </a:rPr>
            <a:t>Send Confirmation of Accrued Pension Rights Status letter  to ex employer</a:t>
          </a:r>
          <a:endParaRPr lang="en-US" sz="1200" b="1" dirty="0" smtClean="0">
            <a:solidFill>
              <a:schemeClr val="tx1"/>
            </a:solidFill>
            <a:effectLst/>
          </a:endParaRPr>
        </a:p>
      </dgm:t>
    </dgm:pt>
    <dgm:pt modelId="{9FB5EF8E-B772-4512-888E-D1F90038E95D}" type="parTrans" cxnId="{32B27CE9-7F1F-4EFF-94F8-6718DAD9C645}">
      <dgm:prSet/>
      <dgm:spPr/>
      <dgm:t>
        <a:bodyPr/>
        <a:lstStyle/>
        <a:p>
          <a:endParaRPr lang="en-US"/>
        </a:p>
      </dgm:t>
    </dgm:pt>
    <dgm:pt modelId="{AFD23FC8-6634-4D41-A474-4D3790CD6311}" type="sibTrans" cxnId="{32B27CE9-7F1F-4EFF-94F8-6718DAD9C645}">
      <dgm:prSet/>
      <dgm:spPr/>
      <dgm:t>
        <a:bodyPr/>
        <a:lstStyle/>
        <a:p>
          <a:endParaRPr lang="en-US"/>
        </a:p>
      </dgm:t>
    </dgm:pt>
    <dgm:pt modelId="{5987FDD7-6082-4DD4-B8DF-36955A1BA39C}">
      <dgm:prSet phldrT="[Text]" custT="1"/>
      <dgm:spPr>
        <a:solidFill>
          <a:srgbClr val="FFFF00"/>
        </a:solidFill>
        <a:ln>
          <a:solidFill>
            <a:schemeClr val="tx2">
              <a:lumMod val="75000"/>
            </a:schemeClr>
          </a:solidFill>
        </a:ln>
      </dgm:spPr>
      <dgm:t>
        <a:bodyPr/>
        <a:lstStyle/>
        <a:p>
          <a:pPr algn="l"/>
          <a:r>
            <a:rPr lang="en-GB" sz="1200" b="1" dirty="0" smtClean="0">
              <a:solidFill>
                <a:schemeClr val="tx1"/>
              </a:solidFill>
              <a:effectLst/>
            </a:rPr>
            <a:t>Await response of Confirmation letters from ex-employer and also do a reminder</a:t>
          </a:r>
          <a:endParaRPr lang="en-US" sz="1200" b="1" dirty="0" smtClean="0">
            <a:solidFill>
              <a:schemeClr val="tx1"/>
            </a:solidFill>
            <a:effectLst/>
          </a:endParaRPr>
        </a:p>
        <a:p>
          <a:pPr algn="ctr"/>
          <a:r>
            <a:rPr lang="en-US" sz="1200" b="1" dirty="0" smtClean="0">
              <a:solidFill>
                <a:schemeClr val="tx1"/>
              </a:solidFill>
              <a:effectLst/>
            </a:rPr>
            <a:t>( 7 working days)  MANUAL</a:t>
          </a:r>
          <a:endParaRPr lang="en-US" sz="1200" b="1" dirty="0">
            <a:solidFill>
              <a:schemeClr val="tx1"/>
            </a:solidFill>
            <a:effectLst/>
          </a:endParaRPr>
        </a:p>
      </dgm:t>
    </dgm:pt>
    <dgm:pt modelId="{FE31EB56-73A2-47FB-B5AB-88C19E30A080}" type="parTrans" cxnId="{19654560-FC3D-4B81-A527-0F6DAC504D3B}">
      <dgm:prSet/>
      <dgm:spPr/>
      <dgm:t>
        <a:bodyPr/>
        <a:lstStyle/>
        <a:p>
          <a:endParaRPr lang="en-US"/>
        </a:p>
      </dgm:t>
    </dgm:pt>
    <dgm:pt modelId="{914BE702-061A-48E6-A59B-E5E3E83D5332}" type="sibTrans" cxnId="{19654560-FC3D-4B81-A527-0F6DAC504D3B}">
      <dgm:prSet/>
      <dgm:spPr/>
      <dgm:t>
        <a:bodyPr/>
        <a:lstStyle/>
        <a:p>
          <a:endParaRPr lang="en-US"/>
        </a:p>
      </dgm:t>
    </dgm:pt>
    <dgm:pt modelId="{895DDCC4-1C9D-435D-B10C-334EF598C9F6}">
      <dgm:prSet phldrT="[Text]" custT="1"/>
      <dgm:spPr>
        <a:solidFill>
          <a:srgbClr val="FFCCCC"/>
        </a:solidFill>
        <a:ln>
          <a:solidFill>
            <a:schemeClr val="tx2">
              <a:lumMod val="75000"/>
            </a:schemeClr>
          </a:solidFill>
        </a:ln>
      </dgm:spPr>
      <dgm:t>
        <a:bodyPr/>
        <a:lstStyle/>
        <a:p>
          <a:r>
            <a:rPr lang="en-GB" sz="1200" b="1" dirty="0" smtClean="0">
              <a:solidFill>
                <a:schemeClr val="tx1"/>
              </a:solidFill>
              <a:effectLst/>
            </a:rPr>
            <a:t>Await  approval from </a:t>
          </a:r>
          <a:r>
            <a:rPr lang="en-GB" sz="1200" b="1" dirty="0" err="1" smtClean="0">
              <a:solidFill>
                <a:schemeClr val="tx1"/>
              </a:solidFill>
              <a:effectLst/>
            </a:rPr>
            <a:t>PenCom</a:t>
          </a:r>
          <a:r>
            <a:rPr lang="en-GB" sz="1200" b="1" dirty="0" smtClean="0">
              <a:solidFill>
                <a:schemeClr val="tx1"/>
              </a:solidFill>
              <a:effectLst/>
            </a:rPr>
            <a:t> </a:t>
          </a:r>
          <a:endParaRPr lang="en-US" sz="1200" b="1" dirty="0" smtClean="0">
            <a:solidFill>
              <a:schemeClr val="tx1"/>
            </a:solidFill>
            <a:effectLst/>
          </a:endParaRPr>
        </a:p>
      </dgm:t>
    </dgm:pt>
    <dgm:pt modelId="{11295C97-1B3D-4C98-9194-95B5C5EC56DE}" type="parTrans" cxnId="{8B870987-099D-4783-8E70-59F3F46613B2}">
      <dgm:prSet/>
      <dgm:spPr/>
      <dgm:t>
        <a:bodyPr/>
        <a:lstStyle/>
        <a:p>
          <a:endParaRPr lang="en-US"/>
        </a:p>
      </dgm:t>
    </dgm:pt>
    <dgm:pt modelId="{AF305D08-EBD7-4DD9-B641-D2C760563880}" type="sibTrans" cxnId="{8B870987-099D-4783-8E70-59F3F46613B2}">
      <dgm:prSet/>
      <dgm:spPr/>
      <dgm:t>
        <a:bodyPr/>
        <a:lstStyle/>
        <a:p>
          <a:endParaRPr lang="en-US"/>
        </a:p>
      </dgm:t>
    </dgm:pt>
    <dgm:pt modelId="{F69AB83F-D29B-4FD3-9869-20CCE7747705}">
      <dgm:prSet phldrT="[Text]" custT="1"/>
      <dgm:spPr>
        <a:solidFill>
          <a:srgbClr val="99CCFF"/>
        </a:solidFill>
        <a:ln>
          <a:solidFill>
            <a:schemeClr val="tx2">
              <a:lumMod val="75000"/>
            </a:schemeClr>
          </a:solidFill>
        </a:ln>
      </dgm:spPr>
      <dgm:t>
        <a:bodyPr/>
        <a:lstStyle/>
        <a:p>
          <a:r>
            <a:rPr lang="en-GB" sz="1200" b="1" dirty="0" smtClean="0">
              <a:solidFill>
                <a:schemeClr val="tx1"/>
              </a:solidFill>
              <a:effectLst/>
            </a:rPr>
            <a:t>Review of RMAS before submission </a:t>
          </a:r>
          <a:endParaRPr lang="en-US" sz="1200" b="1" dirty="0" smtClean="0">
            <a:solidFill>
              <a:schemeClr val="tx1"/>
            </a:solidFill>
            <a:effectLst/>
          </a:endParaRPr>
        </a:p>
      </dgm:t>
    </dgm:pt>
    <dgm:pt modelId="{9AE353E3-B574-45FC-B83D-88DB3BAC66F2}" type="parTrans" cxnId="{8680B7C6-759B-43F5-A2EE-161F7B7B50B6}">
      <dgm:prSet/>
      <dgm:spPr/>
      <dgm:t>
        <a:bodyPr/>
        <a:lstStyle/>
        <a:p>
          <a:endParaRPr lang="en-US"/>
        </a:p>
      </dgm:t>
    </dgm:pt>
    <dgm:pt modelId="{016D5FBA-679E-4A89-B4A5-1BB115A50893}" type="sibTrans" cxnId="{8680B7C6-759B-43F5-A2EE-161F7B7B50B6}">
      <dgm:prSet/>
      <dgm:spPr/>
      <dgm:t>
        <a:bodyPr/>
        <a:lstStyle/>
        <a:p>
          <a:endParaRPr lang="en-US"/>
        </a:p>
      </dgm:t>
    </dgm:pt>
    <dgm:pt modelId="{E2537925-89E6-4C89-8CF6-679F897ADF44}">
      <dgm:prSet phldrT="[Text]" custT="1"/>
      <dgm:spPr>
        <a:solidFill>
          <a:srgbClr val="DDD4C1"/>
        </a:solidFill>
        <a:ln>
          <a:solidFill>
            <a:schemeClr val="tx2">
              <a:lumMod val="75000"/>
            </a:schemeClr>
          </a:solidFill>
        </a:ln>
      </dgm:spPr>
      <dgm:t>
        <a:bodyPr/>
        <a:lstStyle/>
        <a:p>
          <a:pPr algn="ctr"/>
          <a:r>
            <a:rPr lang="en-GB" sz="1200" b="1" dirty="0" smtClean="0">
              <a:solidFill>
                <a:schemeClr val="tx1"/>
              </a:solidFill>
              <a:effectLst/>
            </a:rPr>
            <a:t>Receive Confirmation/ Ack. Copy of a reminder  letter: attached to other supporting documents  and send to </a:t>
          </a:r>
          <a:r>
            <a:rPr lang="en-GB" sz="1200" b="1" dirty="0" err="1" smtClean="0">
              <a:solidFill>
                <a:schemeClr val="tx1"/>
              </a:solidFill>
              <a:effectLst/>
            </a:rPr>
            <a:t>PenCom</a:t>
          </a:r>
          <a:r>
            <a:rPr lang="en-GB" sz="1200" b="1" dirty="0" smtClean="0">
              <a:solidFill>
                <a:schemeClr val="tx1"/>
              </a:solidFill>
              <a:effectLst/>
            </a:rPr>
            <a:t> for approval via rmas/hard copy</a:t>
          </a:r>
          <a:r>
            <a:rPr lang="en-US" sz="1200" b="1" dirty="0" smtClean="0">
              <a:solidFill>
                <a:schemeClr val="tx1"/>
              </a:solidFill>
              <a:effectLst/>
            </a:rPr>
            <a:t> </a:t>
          </a:r>
        </a:p>
      </dgm:t>
    </dgm:pt>
    <dgm:pt modelId="{C06A58F9-8C9F-4750-A400-07AB61EB5AFD}" type="parTrans" cxnId="{8A996AFC-4E03-404A-97CF-E616E571A2F6}">
      <dgm:prSet/>
      <dgm:spPr/>
      <dgm:t>
        <a:bodyPr/>
        <a:lstStyle/>
        <a:p>
          <a:endParaRPr lang="en-US"/>
        </a:p>
      </dgm:t>
    </dgm:pt>
    <dgm:pt modelId="{DC6DCB5F-2724-44AE-96C2-56C886BF9614}" type="sibTrans" cxnId="{8A996AFC-4E03-404A-97CF-E616E571A2F6}">
      <dgm:prSet/>
      <dgm:spPr/>
      <dgm:t>
        <a:bodyPr/>
        <a:lstStyle/>
        <a:p>
          <a:endParaRPr lang="en-US"/>
        </a:p>
      </dgm:t>
    </dgm:pt>
    <dgm:pt modelId="{F1E372C6-63AD-4882-8454-F4E46468B925}">
      <dgm:prSet phldrT="[Text]" custT="1"/>
      <dgm:spPr>
        <a:solidFill>
          <a:schemeClr val="bg2">
            <a:lumMod val="20000"/>
            <a:lumOff val="80000"/>
          </a:schemeClr>
        </a:solidFill>
        <a:ln>
          <a:solidFill>
            <a:schemeClr val="tx2">
              <a:lumMod val="75000"/>
            </a:schemeClr>
          </a:solidFill>
        </a:ln>
      </dgm:spPr>
      <dgm:t>
        <a:bodyPr/>
        <a:lstStyle/>
        <a:p>
          <a:pPr algn="l"/>
          <a:r>
            <a:rPr lang="en-GB" sz="1200" b="1" dirty="0" smtClean="0">
              <a:solidFill>
                <a:schemeClr val="tx1"/>
              </a:solidFill>
              <a:effectLst/>
            </a:rPr>
            <a:t>In- house review after approval ( Benefit Admin Compliance and Signatories)</a:t>
          </a:r>
        </a:p>
        <a:p>
          <a:pPr algn="l"/>
          <a:endParaRPr lang="en-GB" sz="1100" b="1" dirty="0" smtClean="0">
            <a:solidFill>
              <a:schemeClr val="tx1"/>
            </a:solidFill>
            <a:effectLst>
              <a:outerShdw blurRad="38100" dist="38100" dir="2700000" algn="tl">
                <a:srgbClr val="000000">
                  <a:alpha val="43137"/>
                </a:srgbClr>
              </a:outerShdw>
            </a:effectLst>
          </a:endParaRPr>
        </a:p>
      </dgm:t>
    </dgm:pt>
    <dgm:pt modelId="{6C3FDEE0-DAF0-46AD-984B-50D80D257B5A}" type="parTrans" cxnId="{F3D1CC81-5463-4626-B62C-A2E378D42D9C}">
      <dgm:prSet/>
      <dgm:spPr/>
      <dgm:t>
        <a:bodyPr/>
        <a:lstStyle/>
        <a:p>
          <a:endParaRPr lang="en-US"/>
        </a:p>
      </dgm:t>
    </dgm:pt>
    <dgm:pt modelId="{2E206722-DD62-444A-A5C7-71F47D709617}" type="sibTrans" cxnId="{F3D1CC81-5463-4626-B62C-A2E378D42D9C}">
      <dgm:prSet/>
      <dgm:spPr/>
      <dgm:t>
        <a:bodyPr/>
        <a:lstStyle/>
        <a:p>
          <a:endParaRPr lang="en-US"/>
        </a:p>
      </dgm:t>
    </dgm:pt>
    <dgm:pt modelId="{248F8CC5-2C0C-4E14-863F-A26CF6E50D08}">
      <dgm:prSet custT="1"/>
      <dgm:spPr/>
      <dgm:t>
        <a:bodyPr/>
        <a:lstStyle/>
        <a:p>
          <a:pPr algn="l"/>
          <a:r>
            <a:rPr lang="en-GB" sz="1200" b="1" dirty="0" smtClean="0">
              <a:solidFill>
                <a:schemeClr val="tx1"/>
              </a:solidFill>
              <a:effectLst/>
            </a:rPr>
            <a:t>Payment transfer into client’s designated bank account                                                                                                                   (within 48 hours)   CUSTODIAN</a:t>
          </a:r>
          <a:endParaRPr lang="en-US" sz="1200" b="1" dirty="0" smtClean="0">
            <a:solidFill>
              <a:schemeClr val="tx1"/>
            </a:solidFill>
            <a:effectLst/>
          </a:endParaRPr>
        </a:p>
      </dgm:t>
    </dgm:pt>
    <dgm:pt modelId="{35CA531E-F01A-44D9-9AC4-DF038EC35EC7}" type="parTrans" cxnId="{ABFB5C3B-6C78-497A-85C3-0A032C9C97A0}">
      <dgm:prSet/>
      <dgm:spPr/>
      <dgm:t>
        <a:bodyPr/>
        <a:lstStyle/>
        <a:p>
          <a:endParaRPr lang="en-US"/>
        </a:p>
      </dgm:t>
    </dgm:pt>
    <dgm:pt modelId="{4C5574FE-EFE6-41D0-A416-A12FFFA8E278}" type="sibTrans" cxnId="{ABFB5C3B-6C78-497A-85C3-0A032C9C97A0}">
      <dgm:prSet/>
      <dgm:spPr/>
      <dgm:t>
        <a:bodyPr/>
        <a:lstStyle/>
        <a:p>
          <a:endParaRPr lang="en-US"/>
        </a:p>
      </dgm:t>
    </dgm:pt>
    <dgm:pt modelId="{5D28633C-6EC9-482A-BD59-F8BE31EDCFF7}">
      <dgm:prSet custT="1">
        <dgm:style>
          <a:lnRef idx="1">
            <a:schemeClr val="accent3"/>
          </a:lnRef>
          <a:fillRef idx="3">
            <a:schemeClr val="accent3"/>
          </a:fillRef>
          <a:effectRef idx="2">
            <a:schemeClr val="accent3"/>
          </a:effectRef>
          <a:fontRef idx="minor">
            <a:schemeClr val="lt1"/>
          </a:fontRef>
        </dgm:style>
      </dgm:prSet>
      <dgm:spPr>
        <a:solidFill>
          <a:srgbClr val="CCFFCC"/>
        </a:solidFill>
      </dgm:spPr>
      <dgm:t>
        <a:bodyPr/>
        <a:lstStyle/>
        <a:p>
          <a:r>
            <a:rPr lang="en-US" sz="1200" b="1" dirty="0" smtClean="0">
              <a:solidFill>
                <a:schemeClr val="tx1"/>
              </a:solidFill>
              <a:effectLst/>
            </a:rPr>
            <a:t>Filing &amp; Retrieval (MANUAL)</a:t>
          </a:r>
          <a:endParaRPr lang="en-US" sz="1200" b="1" dirty="0">
            <a:solidFill>
              <a:schemeClr val="tx1"/>
            </a:solidFill>
            <a:effectLst/>
          </a:endParaRPr>
        </a:p>
      </dgm:t>
    </dgm:pt>
    <dgm:pt modelId="{20F15C6E-C3A7-4661-A2C0-719BA67D050B}" type="parTrans" cxnId="{A1CD778E-D3A7-40D7-9A23-95E6DA69B6B5}">
      <dgm:prSet/>
      <dgm:spPr/>
      <dgm:t>
        <a:bodyPr/>
        <a:lstStyle/>
        <a:p>
          <a:endParaRPr lang="en-US"/>
        </a:p>
      </dgm:t>
    </dgm:pt>
    <dgm:pt modelId="{CB7269FB-E3B9-4194-B045-68826169CBFC}" type="sibTrans" cxnId="{A1CD778E-D3A7-40D7-9A23-95E6DA69B6B5}">
      <dgm:prSet/>
      <dgm:spPr/>
      <dgm:t>
        <a:bodyPr/>
        <a:lstStyle/>
        <a:p>
          <a:endParaRPr lang="en-US"/>
        </a:p>
      </dgm:t>
    </dgm:pt>
    <dgm:pt modelId="{88124912-AAB4-4F54-83DB-5CE471E8E3F6}" type="pres">
      <dgm:prSet presAssocID="{9E2B5462-4825-4B9C-A584-801594665499}" presName="diagram" presStyleCnt="0">
        <dgm:presLayoutVars>
          <dgm:dir/>
          <dgm:resizeHandles val="exact"/>
        </dgm:presLayoutVars>
      </dgm:prSet>
      <dgm:spPr/>
      <dgm:t>
        <a:bodyPr/>
        <a:lstStyle/>
        <a:p>
          <a:endParaRPr lang="en-US"/>
        </a:p>
      </dgm:t>
    </dgm:pt>
    <dgm:pt modelId="{626DB992-B781-4E84-820F-4A96D3C030EC}" type="pres">
      <dgm:prSet presAssocID="{69530746-BEF1-4671-8C48-71EA76173167}" presName="node" presStyleLbl="node1" presStyleIdx="0" presStyleCnt="9" custLinFactNeighborX="2315" custLinFactNeighborY="-175">
        <dgm:presLayoutVars>
          <dgm:bulletEnabled val="1"/>
        </dgm:presLayoutVars>
      </dgm:prSet>
      <dgm:spPr/>
      <dgm:t>
        <a:bodyPr/>
        <a:lstStyle/>
        <a:p>
          <a:endParaRPr lang="en-US"/>
        </a:p>
      </dgm:t>
    </dgm:pt>
    <dgm:pt modelId="{54D2FD3F-1182-4E68-9964-3C8D4B3FE3FC}" type="pres">
      <dgm:prSet presAssocID="{9C018BC9-15FC-45DD-BD9F-45854D49DC74}" presName="sibTrans" presStyleLbl="sibTrans2D1" presStyleIdx="0" presStyleCnt="8"/>
      <dgm:spPr/>
      <dgm:t>
        <a:bodyPr/>
        <a:lstStyle/>
        <a:p>
          <a:endParaRPr lang="en-US"/>
        </a:p>
      </dgm:t>
    </dgm:pt>
    <dgm:pt modelId="{582FF7A6-4724-4352-AFA6-0E66E8AE4DF0}" type="pres">
      <dgm:prSet presAssocID="{9C018BC9-15FC-45DD-BD9F-45854D49DC74}" presName="connectorText" presStyleLbl="sibTrans2D1" presStyleIdx="0" presStyleCnt="8"/>
      <dgm:spPr/>
      <dgm:t>
        <a:bodyPr/>
        <a:lstStyle/>
        <a:p>
          <a:endParaRPr lang="en-US"/>
        </a:p>
      </dgm:t>
    </dgm:pt>
    <dgm:pt modelId="{234AE488-F254-4A32-900C-1D45D63E64B1}" type="pres">
      <dgm:prSet presAssocID="{7539D99B-A494-4FDE-B21C-50F0568CB079}" presName="node" presStyleLbl="node1" presStyleIdx="1" presStyleCnt="9">
        <dgm:presLayoutVars>
          <dgm:bulletEnabled val="1"/>
        </dgm:presLayoutVars>
      </dgm:prSet>
      <dgm:spPr/>
      <dgm:t>
        <a:bodyPr/>
        <a:lstStyle/>
        <a:p>
          <a:endParaRPr lang="en-US"/>
        </a:p>
      </dgm:t>
    </dgm:pt>
    <dgm:pt modelId="{2FDDA1F0-216E-48F4-B9DA-1D7472BF779B}" type="pres">
      <dgm:prSet presAssocID="{AFD23FC8-6634-4D41-A474-4D3790CD6311}" presName="sibTrans" presStyleLbl="sibTrans2D1" presStyleIdx="1" presStyleCnt="8"/>
      <dgm:spPr/>
      <dgm:t>
        <a:bodyPr/>
        <a:lstStyle/>
        <a:p>
          <a:endParaRPr lang="en-US"/>
        </a:p>
      </dgm:t>
    </dgm:pt>
    <dgm:pt modelId="{62563F49-3954-4BE3-9FF0-13239CC984AE}" type="pres">
      <dgm:prSet presAssocID="{AFD23FC8-6634-4D41-A474-4D3790CD6311}" presName="connectorText" presStyleLbl="sibTrans2D1" presStyleIdx="1" presStyleCnt="8"/>
      <dgm:spPr/>
      <dgm:t>
        <a:bodyPr/>
        <a:lstStyle/>
        <a:p>
          <a:endParaRPr lang="en-US"/>
        </a:p>
      </dgm:t>
    </dgm:pt>
    <dgm:pt modelId="{43851BD3-C517-4A97-8F3B-E2EE01703861}" type="pres">
      <dgm:prSet presAssocID="{5987FDD7-6082-4DD4-B8DF-36955A1BA39C}" presName="node" presStyleLbl="node1" presStyleIdx="2" presStyleCnt="9" custScaleX="97019" custLinFactNeighborX="4404" custLinFactNeighborY="-175">
        <dgm:presLayoutVars>
          <dgm:bulletEnabled val="1"/>
        </dgm:presLayoutVars>
      </dgm:prSet>
      <dgm:spPr/>
      <dgm:t>
        <a:bodyPr/>
        <a:lstStyle/>
        <a:p>
          <a:endParaRPr lang="en-US"/>
        </a:p>
      </dgm:t>
    </dgm:pt>
    <dgm:pt modelId="{54A37975-AAD7-4A51-8D21-24EF4B315E9B}" type="pres">
      <dgm:prSet presAssocID="{914BE702-061A-48E6-A59B-E5E3E83D5332}" presName="sibTrans" presStyleLbl="sibTrans2D1" presStyleIdx="2" presStyleCnt="8" custAng="17405228" custFlipHor="1" custScaleX="23776" custScaleY="134597" custLinFactX="26716" custLinFactNeighborX="100000" custLinFactNeighborY="24444"/>
      <dgm:spPr/>
      <dgm:t>
        <a:bodyPr/>
        <a:lstStyle/>
        <a:p>
          <a:endParaRPr lang="en-US"/>
        </a:p>
      </dgm:t>
    </dgm:pt>
    <dgm:pt modelId="{7E4FAAB9-CA9A-4D15-B47F-93716C5A193D}" type="pres">
      <dgm:prSet presAssocID="{914BE702-061A-48E6-A59B-E5E3E83D5332}" presName="connectorText" presStyleLbl="sibTrans2D1" presStyleIdx="2" presStyleCnt="8"/>
      <dgm:spPr/>
      <dgm:t>
        <a:bodyPr/>
        <a:lstStyle/>
        <a:p>
          <a:endParaRPr lang="en-US"/>
        </a:p>
      </dgm:t>
    </dgm:pt>
    <dgm:pt modelId="{B34F3225-44F8-4107-A027-DF74EA4B2925}" type="pres">
      <dgm:prSet presAssocID="{895DDCC4-1C9D-435D-B10C-334EF598C9F6}" presName="node" presStyleLbl="node1" presStyleIdx="3" presStyleCnt="9" custLinFactX="-100000" custLinFactNeighborX="-174704" custLinFactNeighborY="4180">
        <dgm:presLayoutVars>
          <dgm:bulletEnabled val="1"/>
        </dgm:presLayoutVars>
      </dgm:prSet>
      <dgm:spPr/>
      <dgm:t>
        <a:bodyPr/>
        <a:lstStyle/>
        <a:p>
          <a:endParaRPr lang="en-US"/>
        </a:p>
      </dgm:t>
    </dgm:pt>
    <dgm:pt modelId="{2A7C2A3A-5A3D-4EC7-9518-FDDB9F448D35}" type="pres">
      <dgm:prSet presAssocID="{AF305D08-EBD7-4DD9-B641-D2C760563880}" presName="sibTrans" presStyleLbl="sibTrans2D1" presStyleIdx="3" presStyleCnt="8" custAng="10860136"/>
      <dgm:spPr/>
      <dgm:t>
        <a:bodyPr/>
        <a:lstStyle/>
        <a:p>
          <a:endParaRPr lang="en-US"/>
        </a:p>
      </dgm:t>
    </dgm:pt>
    <dgm:pt modelId="{C815ED03-C038-4E43-8E61-807509E133C4}" type="pres">
      <dgm:prSet presAssocID="{AF305D08-EBD7-4DD9-B641-D2C760563880}" presName="connectorText" presStyleLbl="sibTrans2D1" presStyleIdx="3" presStyleCnt="8"/>
      <dgm:spPr/>
      <dgm:t>
        <a:bodyPr/>
        <a:lstStyle/>
        <a:p>
          <a:endParaRPr lang="en-US"/>
        </a:p>
      </dgm:t>
    </dgm:pt>
    <dgm:pt modelId="{15513E17-B369-4B62-8D49-D62FE5992CE6}" type="pres">
      <dgm:prSet presAssocID="{F69AB83F-D29B-4FD3-9869-20CCE7747705}" presName="node" presStyleLbl="node1" presStyleIdx="4" presStyleCnt="9" custLinFactNeighborX="4004" custLinFactNeighborY="3321">
        <dgm:presLayoutVars>
          <dgm:bulletEnabled val="1"/>
        </dgm:presLayoutVars>
      </dgm:prSet>
      <dgm:spPr/>
      <dgm:t>
        <a:bodyPr/>
        <a:lstStyle/>
        <a:p>
          <a:endParaRPr lang="en-US"/>
        </a:p>
      </dgm:t>
    </dgm:pt>
    <dgm:pt modelId="{FD91F2FD-5277-4F0C-8B9C-6E01FD65369C}" type="pres">
      <dgm:prSet presAssocID="{016D5FBA-679E-4A89-B4A5-1BB115A50893}" presName="sibTrans" presStyleLbl="sibTrans2D1" presStyleIdx="4" presStyleCnt="8" custAng="10736908"/>
      <dgm:spPr/>
      <dgm:t>
        <a:bodyPr/>
        <a:lstStyle/>
        <a:p>
          <a:endParaRPr lang="en-US"/>
        </a:p>
      </dgm:t>
    </dgm:pt>
    <dgm:pt modelId="{983A5627-6545-49F4-8A0E-B74005829429}" type="pres">
      <dgm:prSet presAssocID="{016D5FBA-679E-4A89-B4A5-1BB115A50893}" presName="connectorText" presStyleLbl="sibTrans2D1" presStyleIdx="4" presStyleCnt="8"/>
      <dgm:spPr/>
      <dgm:t>
        <a:bodyPr/>
        <a:lstStyle/>
        <a:p>
          <a:endParaRPr lang="en-US"/>
        </a:p>
      </dgm:t>
    </dgm:pt>
    <dgm:pt modelId="{84717743-80BE-4C27-9B8C-F6B6EDF29FD8}" type="pres">
      <dgm:prSet presAssocID="{E2537925-89E6-4C89-8CF6-679F897ADF44}" presName="node" presStyleLbl="node1" presStyleIdx="5" presStyleCnt="9" custScaleY="108463" custLinFactX="100000" custLinFactNeighborX="180300" custLinFactNeighborY="11021">
        <dgm:presLayoutVars>
          <dgm:bulletEnabled val="1"/>
        </dgm:presLayoutVars>
      </dgm:prSet>
      <dgm:spPr/>
      <dgm:t>
        <a:bodyPr/>
        <a:lstStyle/>
        <a:p>
          <a:endParaRPr lang="en-US"/>
        </a:p>
      </dgm:t>
    </dgm:pt>
    <dgm:pt modelId="{2694ABAE-1E18-4F27-8A3B-85F4C22927C0}" type="pres">
      <dgm:prSet presAssocID="{DC6DCB5F-2724-44AE-96C2-56C886BF9614}" presName="sibTrans" presStyleLbl="sibTrans2D1" presStyleIdx="5" presStyleCnt="8" custAng="17305590" custScaleX="30834" custLinFactX="-53526" custLinFactNeighborX="-100000" custLinFactNeighborY="5258"/>
      <dgm:spPr/>
      <dgm:t>
        <a:bodyPr/>
        <a:lstStyle/>
        <a:p>
          <a:endParaRPr lang="en-US"/>
        </a:p>
      </dgm:t>
    </dgm:pt>
    <dgm:pt modelId="{B29B4E07-2EF1-4D5B-AD99-33F57008CB43}" type="pres">
      <dgm:prSet presAssocID="{DC6DCB5F-2724-44AE-96C2-56C886BF9614}" presName="connectorText" presStyleLbl="sibTrans2D1" presStyleIdx="5" presStyleCnt="8"/>
      <dgm:spPr/>
      <dgm:t>
        <a:bodyPr/>
        <a:lstStyle/>
        <a:p>
          <a:endParaRPr lang="en-US"/>
        </a:p>
      </dgm:t>
    </dgm:pt>
    <dgm:pt modelId="{A7837EA9-97D0-4423-90C0-E15E9EE76BD0}" type="pres">
      <dgm:prSet presAssocID="{F1E372C6-63AD-4882-8454-F4E46468B925}" presName="node" presStyleLbl="node1" presStyleIdx="6" presStyleCnt="9">
        <dgm:presLayoutVars>
          <dgm:bulletEnabled val="1"/>
        </dgm:presLayoutVars>
      </dgm:prSet>
      <dgm:spPr/>
      <dgm:t>
        <a:bodyPr/>
        <a:lstStyle/>
        <a:p>
          <a:endParaRPr lang="en-US"/>
        </a:p>
      </dgm:t>
    </dgm:pt>
    <dgm:pt modelId="{CEAD78A2-87D0-46B1-B2DC-1AEADC956BB2}" type="pres">
      <dgm:prSet presAssocID="{2E206722-DD62-444A-A5C7-71F47D709617}" presName="sibTrans" presStyleLbl="sibTrans2D1" presStyleIdx="6" presStyleCnt="8"/>
      <dgm:spPr/>
      <dgm:t>
        <a:bodyPr/>
        <a:lstStyle/>
        <a:p>
          <a:endParaRPr lang="en-US"/>
        </a:p>
      </dgm:t>
    </dgm:pt>
    <dgm:pt modelId="{5DFAB78B-11AB-448B-8672-EDAF7CF5392B}" type="pres">
      <dgm:prSet presAssocID="{2E206722-DD62-444A-A5C7-71F47D709617}" presName="connectorText" presStyleLbl="sibTrans2D1" presStyleIdx="6" presStyleCnt="8"/>
      <dgm:spPr/>
      <dgm:t>
        <a:bodyPr/>
        <a:lstStyle/>
        <a:p>
          <a:endParaRPr lang="en-US"/>
        </a:p>
      </dgm:t>
    </dgm:pt>
    <dgm:pt modelId="{517CB373-0D68-48B8-B075-402BEFE46C68}" type="pres">
      <dgm:prSet presAssocID="{248F8CC5-2C0C-4E14-863F-A26CF6E50D08}" presName="node" presStyleLbl="node1" presStyleIdx="7" presStyleCnt="9">
        <dgm:presLayoutVars>
          <dgm:bulletEnabled val="1"/>
        </dgm:presLayoutVars>
      </dgm:prSet>
      <dgm:spPr/>
      <dgm:t>
        <a:bodyPr/>
        <a:lstStyle/>
        <a:p>
          <a:endParaRPr lang="en-US"/>
        </a:p>
      </dgm:t>
    </dgm:pt>
    <dgm:pt modelId="{FC2CFAEF-7A2E-4881-A6F7-330828D5C75E}" type="pres">
      <dgm:prSet presAssocID="{4C5574FE-EFE6-41D0-A416-A12FFFA8E278}" presName="sibTrans" presStyleLbl="sibTrans2D1" presStyleIdx="7" presStyleCnt="8"/>
      <dgm:spPr/>
      <dgm:t>
        <a:bodyPr/>
        <a:lstStyle/>
        <a:p>
          <a:endParaRPr lang="en-US"/>
        </a:p>
      </dgm:t>
    </dgm:pt>
    <dgm:pt modelId="{1859C7CE-0F34-480B-A714-83D8192D5A0C}" type="pres">
      <dgm:prSet presAssocID="{4C5574FE-EFE6-41D0-A416-A12FFFA8E278}" presName="connectorText" presStyleLbl="sibTrans2D1" presStyleIdx="7" presStyleCnt="8"/>
      <dgm:spPr/>
      <dgm:t>
        <a:bodyPr/>
        <a:lstStyle/>
        <a:p>
          <a:endParaRPr lang="en-US"/>
        </a:p>
      </dgm:t>
    </dgm:pt>
    <dgm:pt modelId="{741DFF8B-D836-432D-A216-03F344D4EDBB}" type="pres">
      <dgm:prSet presAssocID="{5D28633C-6EC9-482A-BD59-F8BE31EDCFF7}" presName="node" presStyleLbl="node1" presStyleIdx="8" presStyleCnt="9" custLinFactNeighborX="300" custLinFactNeighborY="-5146">
        <dgm:presLayoutVars>
          <dgm:bulletEnabled val="1"/>
        </dgm:presLayoutVars>
      </dgm:prSet>
      <dgm:spPr/>
      <dgm:t>
        <a:bodyPr/>
        <a:lstStyle/>
        <a:p>
          <a:endParaRPr lang="en-US"/>
        </a:p>
      </dgm:t>
    </dgm:pt>
  </dgm:ptLst>
  <dgm:cxnLst>
    <dgm:cxn modelId="{19654560-FC3D-4B81-A527-0F6DAC504D3B}" srcId="{9E2B5462-4825-4B9C-A584-801594665499}" destId="{5987FDD7-6082-4DD4-B8DF-36955A1BA39C}" srcOrd="2" destOrd="0" parTransId="{FE31EB56-73A2-47FB-B5AB-88C19E30A080}" sibTransId="{914BE702-061A-48E6-A59B-E5E3E83D5332}"/>
    <dgm:cxn modelId="{9B63E6ED-F528-46D1-92F7-4C32DBC6E397}" type="presOf" srcId="{F69AB83F-D29B-4FD3-9869-20CCE7747705}" destId="{15513E17-B369-4B62-8D49-D62FE5992CE6}" srcOrd="0" destOrd="0" presId="urn:microsoft.com/office/officeart/2005/8/layout/process5"/>
    <dgm:cxn modelId="{DEB7A7E2-A92A-4268-BF33-A3B15E21034E}" type="presOf" srcId="{AF305D08-EBD7-4DD9-B641-D2C760563880}" destId="{2A7C2A3A-5A3D-4EC7-9518-FDDB9F448D35}" srcOrd="0" destOrd="0" presId="urn:microsoft.com/office/officeart/2005/8/layout/process5"/>
    <dgm:cxn modelId="{4354E688-ACE1-4053-AE55-B9A492226A53}" type="presOf" srcId="{895DDCC4-1C9D-435D-B10C-334EF598C9F6}" destId="{B34F3225-44F8-4107-A027-DF74EA4B2925}" srcOrd="0" destOrd="0" presId="urn:microsoft.com/office/officeart/2005/8/layout/process5"/>
    <dgm:cxn modelId="{0BC8175C-810A-47D8-8C5F-F6912588D2FF}" type="presOf" srcId="{914BE702-061A-48E6-A59B-E5E3E83D5332}" destId="{54A37975-AAD7-4A51-8D21-24EF4B315E9B}" srcOrd="0" destOrd="0" presId="urn:microsoft.com/office/officeart/2005/8/layout/process5"/>
    <dgm:cxn modelId="{812B24F0-6ACE-4342-99C3-1E15BB00961A}" type="presOf" srcId="{E2537925-89E6-4C89-8CF6-679F897ADF44}" destId="{84717743-80BE-4C27-9B8C-F6B6EDF29FD8}" srcOrd="0" destOrd="0" presId="urn:microsoft.com/office/officeart/2005/8/layout/process5"/>
    <dgm:cxn modelId="{F74DB899-DC6D-4923-8ACD-F7EFE5B7E1F1}" type="presOf" srcId="{016D5FBA-679E-4A89-B4A5-1BB115A50893}" destId="{983A5627-6545-49F4-8A0E-B74005829429}" srcOrd="1" destOrd="0" presId="urn:microsoft.com/office/officeart/2005/8/layout/process5"/>
    <dgm:cxn modelId="{8B870987-099D-4783-8E70-59F3F46613B2}" srcId="{9E2B5462-4825-4B9C-A584-801594665499}" destId="{895DDCC4-1C9D-435D-B10C-334EF598C9F6}" srcOrd="3" destOrd="0" parTransId="{11295C97-1B3D-4C98-9194-95B5C5EC56DE}" sibTransId="{AF305D08-EBD7-4DD9-B641-D2C760563880}"/>
    <dgm:cxn modelId="{F36A50D3-88CC-42D8-83CD-65DE5C860318}" type="presOf" srcId="{4C5574FE-EFE6-41D0-A416-A12FFFA8E278}" destId="{FC2CFAEF-7A2E-4881-A6F7-330828D5C75E}" srcOrd="0" destOrd="0" presId="urn:microsoft.com/office/officeart/2005/8/layout/process5"/>
    <dgm:cxn modelId="{5CDF999A-FD8A-487E-A49D-103DB115A372}" type="presOf" srcId="{5987FDD7-6082-4DD4-B8DF-36955A1BA39C}" destId="{43851BD3-C517-4A97-8F3B-E2EE01703861}" srcOrd="0" destOrd="0" presId="urn:microsoft.com/office/officeart/2005/8/layout/process5"/>
    <dgm:cxn modelId="{8A996AFC-4E03-404A-97CF-E616E571A2F6}" srcId="{9E2B5462-4825-4B9C-A584-801594665499}" destId="{E2537925-89E6-4C89-8CF6-679F897ADF44}" srcOrd="5" destOrd="0" parTransId="{C06A58F9-8C9F-4750-A400-07AB61EB5AFD}" sibTransId="{DC6DCB5F-2724-44AE-96C2-56C886BF9614}"/>
    <dgm:cxn modelId="{A96F5FB7-8ECB-445C-9CFE-84E08774203E}" type="presOf" srcId="{016D5FBA-679E-4A89-B4A5-1BB115A50893}" destId="{FD91F2FD-5277-4F0C-8B9C-6E01FD65369C}" srcOrd="0" destOrd="0" presId="urn:microsoft.com/office/officeart/2005/8/layout/process5"/>
    <dgm:cxn modelId="{ABFB5C3B-6C78-497A-85C3-0A032C9C97A0}" srcId="{9E2B5462-4825-4B9C-A584-801594665499}" destId="{248F8CC5-2C0C-4E14-863F-A26CF6E50D08}" srcOrd="7" destOrd="0" parTransId="{35CA531E-F01A-44D9-9AC4-DF038EC35EC7}" sibTransId="{4C5574FE-EFE6-41D0-A416-A12FFFA8E278}"/>
    <dgm:cxn modelId="{93C63690-EFBD-4F8D-BD53-66094E489B2D}" srcId="{9E2B5462-4825-4B9C-A584-801594665499}" destId="{69530746-BEF1-4671-8C48-71EA76173167}" srcOrd="0" destOrd="0" parTransId="{9AF849EF-AAA8-4409-8E74-88BC8B7F75D9}" sibTransId="{9C018BC9-15FC-45DD-BD9F-45854D49DC74}"/>
    <dgm:cxn modelId="{3AEC62A2-D05E-463E-9F66-1ADBEC417DE7}" type="presOf" srcId="{69530746-BEF1-4671-8C48-71EA76173167}" destId="{626DB992-B781-4E84-820F-4A96D3C030EC}" srcOrd="0" destOrd="0" presId="urn:microsoft.com/office/officeart/2005/8/layout/process5"/>
    <dgm:cxn modelId="{8680B7C6-759B-43F5-A2EE-161F7B7B50B6}" srcId="{9E2B5462-4825-4B9C-A584-801594665499}" destId="{F69AB83F-D29B-4FD3-9869-20CCE7747705}" srcOrd="4" destOrd="0" parTransId="{9AE353E3-B574-45FC-B83D-88DB3BAC66F2}" sibTransId="{016D5FBA-679E-4A89-B4A5-1BB115A50893}"/>
    <dgm:cxn modelId="{FB97D6B7-2D34-4337-8727-809CA7C71078}" type="presOf" srcId="{248F8CC5-2C0C-4E14-863F-A26CF6E50D08}" destId="{517CB373-0D68-48B8-B075-402BEFE46C68}" srcOrd="0" destOrd="0" presId="urn:microsoft.com/office/officeart/2005/8/layout/process5"/>
    <dgm:cxn modelId="{E835A735-5CD0-4345-A29C-744FC403D21B}" type="presOf" srcId="{F1E372C6-63AD-4882-8454-F4E46468B925}" destId="{A7837EA9-97D0-4423-90C0-E15E9EE76BD0}" srcOrd="0" destOrd="0" presId="urn:microsoft.com/office/officeart/2005/8/layout/process5"/>
    <dgm:cxn modelId="{F0882AEF-3570-451F-B497-B1352745A30B}" type="presOf" srcId="{9C018BC9-15FC-45DD-BD9F-45854D49DC74}" destId="{54D2FD3F-1182-4E68-9964-3C8D4B3FE3FC}" srcOrd="0" destOrd="0" presId="urn:microsoft.com/office/officeart/2005/8/layout/process5"/>
    <dgm:cxn modelId="{32B27CE9-7F1F-4EFF-94F8-6718DAD9C645}" srcId="{9E2B5462-4825-4B9C-A584-801594665499}" destId="{7539D99B-A494-4FDE-B21C-50F0568CB079}" srcOrd="1" destOrd="0" parTransId="{9FB5EF8E-B772-4512-888E-D1F90038E95D}" sibTransId="{AFD23FC8-6634-4D41-A474-4D3790CD6311}"/>
    <dgm:cxn modelId="{9A5A5474-4FE5-490F-8311-A05EE0C86A87}" type="presOf" srcId="{9C018BC9-15FC-45DD-BD9F-45854D49DC74}" destId="{582FF7A6-4724-4352-AFA6-0E66E8AE4DF0}" srcOrd="1" destOrd="0" presId="urn:microsoft.com/office/officeart/2005/8/layout/process5"/>
    <dgm:cxn modelId="{2B6356DD-9D6B-4665-AE1C-EE5C1E2ABA66}" type="presOf" srcId="{2E206722-DD62-444A-A5C7-71F47D709617}" destId="{5DFAB78B-11AB-448B-8672-EDAF7CF5392B}" srcOrd="1" destOrd="0" presId="urn:microsoft.com/office/officeart/2005/8/layout/process5"/>
    <dgm:cxn modelId="{A1CD778E-D3A7-40D7-9A23-95E6DA69B6B5}" srcId="{9E2B5462-4825-4B9C-A584-801594665499}" destId="{5D28633C-6EC9-482A-BD59-F8BE31EDCFF7}" srcOrd="8" destOrd="0" parTransId="{20F15C6E-C3A7-4661-A2C0-719BA67D050B}" sibTransId="{CB7269FB-E3B9-4194-B045-68826169CBFC}"/>
    <dgm:cxn modelId="{C194E6C8-7068-4389-82C1-0AC880AE7038}" type="presOf" srcId="{4C5574FE-EFE6-41D0-A416-A12FFFA8E278}" destId="{1859C7CE-0F34-480B-A714-83D8192D5A0C}" srcOrd="1" destOrd="0" presId="urn:microsoft.com/office/officeart/2005/8/layout/process5"/>
    <dgm:cxn modelId="{390E0843-916A-4B35-BF6B-D685720E1CCA}" type="presOf" srcId="{5D28633C-6EC9-482A-BD59-F8BE31EDCFF7}" destId="{741DFF8B-D836-432D-A216-03F344D4EDBB}" srcOrd="0" destOrd="0" presId="urn:microsoft.com/office/officeart/2005/8/layout/process5"/>
    <dgm:cxn modelId="{8336E735-5CAE-4055-A133-1066F669E25A}" type="presOf" srcId="{914BE702-061A-48E6-A59B-E5E3E83D5332}" destId="{7E4FAAB9-CA9A-4D15-B47F-93716C5A193D}" srcOrd="1" destOrd="0" presId="urn:microsoft.com/office/officeart/2005/8/layout/process5"/>
    <dgm:cxn modelId="{03ECE296-277E-4C0C-89F0-4C75A0EE514F}" type="presOf" srcId="{2E206722-DD62-444A-A5C7-71F47D709617}" destId="{CEAD78A2-87D0-46B1-B2DC-1AEADC956BB2}" srcOrd="0" destOrd="0" presId="urn:microsoft.com/office/officeart/2005/8/layout/process5"/>
    <dgm:cxn modelId="{201B3C5B-2CB9-488C-AA1B-BC231C6CE083}" type="presOf" srcId="{AFD23FC8-6634-4D41-A474-4D3790CD6311}" destId="{2FDDA1F0-216E-48F4-B9DA-1D7472BF779B}" srcOrd="0" destOrd="0" presId="urn:microsoft.com/office/officeart/2005/8/layout/process5"/>
    <dgm:cxn modelId="{1E8F7780-BC83-4929-B586-BD42DDE99FDD}" type="presOf" srcId="{9E2B5462-4825-4B9C-A584-801594665499}" destId="{88124912-AAB4-4F54-83DB-5CE471E8E3F6}" srcOrd="0" destOrd="0" presId="urn:microsoft.com/office/officeart/2005/8/layout/process5"/>
    <dgm:cxn modelId="{FDBE81DE-1CED-41B1-8DC2-D18296BC57DB}" type="presOf" srcId="{AFD23FC8-6634-4D41-A474-4D3790CD6311}" destId="{62563F49-3954-4BE3-9FF0-13239CC984AE}" srcOrd="1" destOrd="0" presId="urn:microsoft.com/office/officeart/2005/8/layout/process5"/>
    <dgm:cxn modelId="{8DA1E21F-CED8-4DE8-8E2A-4B8D965E3BC7}" type="presOf" srcId="{7539D99B-A494-4FDE-B21C-50F0568CB079}" destId="{234AE488-F254-4A32-900C-1D45D63E64B1}" srcOrd="0" destOrd="0" presId="urn:microsoft.com/office/officeart/2005/8/layout/process5"/>
    <dgm:cxn modelId="{F3D1CC81-5463-4626-B62C-A2E378D42D9C}" srcId="{9E2B5462-4825-4B9C-A584-801594665499}" destId="{F1E372C6-63AD-4882-8454-F4E46468B925}" srcOrd="6" destOrd="0" parTransId="{6C3FDEE0-DAF0-46AD-984B-50D80D257B5A}" sibTransId="{2E206722-DD62-444A-A5C7-71F47D709617}"/>
    <dgm:cxn modelId="{EA488A92-407D-4EEA-8943-A1655379C4AC}" type="presOf" srcId="{AF305D08-EBD7-4DD9-B641-D2C760563880}" destId="{C815ED03-C038-4E43-8E61-807509E133C4}" srcOrd="1" destOrd="0" presId="urn:microsoft.com/office/officeart/2005/8/layout/process5"/>
    <dgm:cxn modelId="{8A1C2A91-B035-4FB5-99AD-04050456817D}" type="presOf" srcId="{DC6DCB5F-2724-44AE-96C2-56C886BF9614}" destId="{2694ABAE-1E18-4F27-8A3B-85F4C22927C0}" srcOrd="0" destOrd="0" presId="urn:microsoft.com/office/officeart/2005/8/layout/process5"/>
    <dgm:cxn modelId="{3DDD91EB-6389-4B1C-82C7-195F7697A712}" type="presOf" srcId="{DC6DCB5F-2724-44AE-96C2-56C886BF9614}" destId="{B29B4E07-2EF1-4D5B-AD99-33F57008CB43}" srcOrd="1" destOrd="0" presId="urn:microsoft.com/office/officeart/2005/8/layout/process5"/>
    <dgm:cxn modelId="{D58ACA42-6724-4392-A208-29FB02BD74D0}" type="presParOf" srcId="{88124912-AAB4-4F54-83DB-5CE471E8E3F6}" destId="{626DB992-B781-4E84-820F-4A96D3C030EC}" srcOrd="0" destOrd="0" presId="urn:microsoft.com/office/officeart/2005/8/layout/process5"/>
    <dgm:cxn modelId="{E5B41943-031D-4AE9-BC46-6F4F5A833BDA}" type="presParOf" srcId="{88124912-AAB4-4F54-83DB-5CE471E8E3F6}" destId="{54D2FD3F-1182-4E68-9964-3C8D4B3FE3FC}" srcOrd="1" destOrd="0" presId="urn:microsoft.com/office/officeart/2005/8/layout/process5"/>
    <dgm:cxn modelId="{7A115014-B352-4132-A2B6-822322A5B5B6}" type="presParOf" srcId="{54D2FD3F-1182-4E68-9964-3C8D4B3FE3FC}" destId="{582FF7A6-4724-4352-AFA6-0E66E8AE4DF0}" srcOrd="0" destOrd="0" presId="urn:microsoft.com/office/officeart/2005/8/layout/process5"/>
    <dgm:cxn modelId="{9FED16F1-AE51-43F1-93E1-797556D6B335}" type="presParOf" srcId="{88124912-AAB4-4F54-83DB-5CE471E8E3F6}" destId="{234AE488-F254-4A32-900C-1D45D63E64B1}" srcOrd="2" destOrd="0" presId="urn:microsoft.com/office/officeart/2005/8/layout/process5"/>
    <dgm:cxn modelId="{E4444D71-3FA3-4AF9-A995-E75935FF2DF1}" type="presParOf" srcId="{88124912-AAB4-4F54-83DB-5CE471E8E3F6}" destId="{2FDDA1F0-216E-48F4-B9DA-1D7472BF779B}" srcOrd="3" destOrd="0" presId="urn:microsoft.com/office/officeart/2005/8/layout/process5"/>
    <dgm:cxn modelId="{FE0E167D-167F-449E-B925-63A8FB2847BE}" type="presParOf" srcId="{2FDDA1F0-216E-48F4-B9DA-1D7472BF779B}" destId="{62563F49-3954-4BE3-9FF0-13239CC984AE}" srcOrd="0" destOrd="0" presId="urn:microsoft.com/office/officeart/2005/8/layout/process5"/>
    <dgm:cxn modelId="{C69841A9-6B6A-40AE-9891-04B51FE9A5E0}" type="presParOf" srcId="{88124912-AAB4-4F54-83DB-5CE471E8E3F6}" destId="{43851BD3-C517-4A97-8F3B-E2EE01703861}" srcOrd="4" destOrd="0" presId="urn:microsoft.com/office/officeart/2005/8/layout/process5"/>
    <dgm:cxn modelId="{75EC15AD-D94F-4DB5-A0CE-8A5FA390E221}" type="presParOf" srcId="{88124912-AAB4-4F54-83DB-5CE471E8E3F6}" destId="{54A37975-AAD7-4A51-8D21-24EF4B315E9B}" srcOrd="5" destOrd="0" presId="urn:microsoft.com/office/officeart/2005/8/layout/process5"/>
    <dgm:cxn modelId="{71530D51-FA60-45C7-97F6-762FA0F407B4}" type="presParOf" srcId="{54A37975-AAD7-4A51-8D21-24EF4B315E9B}" destId="{7E4FAAB9-CA9A-4D15-B47F-93716C5A193D}" srcOrd="0" destOrd="0" presId="urn:microsoft.com/office/officeart/2005/8/layout/process5"/>
    <dgm:cxn modelId="{349C70CA-501D-43AF-B4F2-DFF4AAFC01E9}" type="presParOf" srcId="{88124912-AAB4-4F54-83DB-5CE471E8E3F6}" destId="{B34F3225-44F8-4107-A027-DF74EA4B2925}" srcOrd="6" destOrd="0" presId="urn:microsoft.com/office/officeart/2005/8/layout/process5"/>
    <dgm:cxn modelId="{5D026EA2-F65E-4A67-8017-6778B0430617}" type="presParOf" srcId="{88124912-AAB4-4F54-83DB-5CE471E8E3F6}" destId="{2A7C2A3A-5A3D-4EC7-9518-FDDB9F448D35}" srcOrd="7" destOrd="0" presId="urn:microsoft.com/office/officeart/2005/8/layout/process5"/>
    <dgm:cxn modelId="{EBBAFE3C-8C05-4DF8-9362-75899A8C01FD}" type="presParOf" srcId="{2A7C2A3A-5A3D-4EC7-9518-FDDB9F448D35}" destId="{C815ED03-C038-4E43-8E61-807509E133C4}" srcOrd="0" destOrd="0" presId="urn:microsoft.com/office/officeart/2005/8/layout/process5"/>
    <dgm:cxn modelId="{2415635E-C7E7-4E18-8033-F94AF6BAC76B}" type="presParOf" srcId="{88124912-AAB4-4F54-83DB-5CE471E8E3F6}" destId="{15513E17-B369-4B62-8D49-D62FE5992CE6}" srcOrd="8" destOrd="0" presId="urn:microsoft.com/office/officeart/2005/8/layout/process5"/>
    <dgm:cxn modelId="{50D34523-DD21-4382-B8E7-48FA2EBBFC5D}" type="presParOf" srcId="{88124912-AAB4-4F54-83DB-5CE471E8E3F6}" destId="{FD91F2FD-5277-4F0C-8B9C-6E01FD65369C}" srcOrd="9" destOrd="0" presId="urn:microsoft.com/office/officeart/2005/8/layout/process5"/>
    <dgm:cxn modelId="{C1B1C2AC-BCA6-43FE-A6ED-A99357CB4D06}" type="presParOf" srcId="{FD91F2FD-5277-4F0C-8B9C-6E01FD65369C}" destId="{983A5627-6545-49F4-8A0E-B74005829429}" srcOrd="0" destOrd="0" presId="urn:microsoft.com/office/officeart/2005/8/layout/process5"/>
    <dgm:cxn modelId="{64B9225C-B2D2-4529-B405-7334DD286ACE}" type="presParOf" srcId="{88124912-AAB4-4F54-83DB-5CE471E8E3F6}" destId="{84717743-80BE-4C27-9B8C-F6B6EDF29FD8}" srcOrd="10" destOrd="0" presId="urn:microsoft.com/office/officeart/2005/8/layout/process5"/>
    <dgm:cxn modelId="{14CC81CE-6C64-42C5-8D24-F81C74CA26D1}" type="presParOf" srcId="{88124912-AAB4-4F54-83DB-5CE471E8E3F6}" destId="{2694ABAE-1E18-4F27-8A3B-85F4C22927C0}" srcOrd="11" destOrd="0" presId="urn:microsoft.com/office/officeart/2005/8/layout/process5"/>
    <dgm:cxn modelId="{5F65F340-EDF4-4DF6-8A41-B8566CA5D8A5}" type="presParOf" srcId="{2694ABAE-1E18-4F27-8A3B-85F4C22927C0}" destId="{B29B4E07-2EF1-4D5B-AD99-33F57008CB43}" srcOrd="0" destOrd="0" presId="urn:microsoft.com/office/officeart/2005/8/layout/process5"/>
    <dgm:cxn modelId="{F7504ED4-9243-45C1-8D13-46081492DC7E}" type="presParOf" srcId="{88124912-AAB4-4F54-83DB-5CE471E8E3F6}" destId="{A7837EA9-97D0-4423-90C0-E15E9EE76BD0}" srcOrd="12" destOrd="0" presId="urn:microsoft.com/office/officeart/2005/8/layout/process5"/>
    <dgm:cxn modelId="{605511DC-3521-4112-8B55-C3F154870D4D}" type="presParOf" srcId="{88124912-AAB4-4F54-83DB-5CE471E8E3F6}" destId="{CEAD78A2-87D0-46B1-B2DC-1AEADC956BB2}" srcOrd="13" destOrd="0" presId="urn:microsoft.com/office/officeart/2005/8/layout/process5"/>
    <dgm:cxn modelId="{323A9336-B6C0-4B2E-87C9-39C79C4D6252}" type="presParOf" srcId="{CEAD78A2-87D0-46B1-B2DC-1AEADC956BB2}" destId="{5DFAB78B-11AB-448B-8672-EDAF7CF5392B}" srcOrd="0" destOrd="0" presId="urn:microsoft.com/office/officeart/2005/8/layout/process5"/>
    <dgm:cxn modelId="{FCD80628-5248-4742-9A3E-727C40BBF4B8}" type="presParOf" srcId="{88124912-AAB4-4F54-83DB-5CE471E8E3F6}" destId="{517CB373-0D68-48B8-B075-402BEFE46C68}" srcOrd="14" destOrd="0" presId="urn:microsoft.com/office/officeart/2005/8/layout/process5"/>
    <dgm:cxn modelId="{8DC0467B-2814-4E1A-A8F6-2EBDC648A81E}" type="presParOf" srcId="{88124912-AAB4-4F54-83DB-5CE471E8E3F6}" destId="{FC2CFAEF-7A2E-4881-A6F7-330828D5C75E}" srcOrd="15" destOrd="0" presId="urn:microsoft.com/office/officeart/2005/8/layout/process5"/>
    <dgm:cxn modelId="{95C926B7-66F9-40EC-9AE5-FFB72A29314F}" type="presParOf" srcId="{FC2CFAEF-7A2E-4881-A6F7-330828D5C75E}" destId="{1859C7CE-0F34-480B-A714-83D8192D5A0C}" srcOrd="0" destOrd="0" presId="urn:microsoft.com/office/officeart/2005/8/layout/process5"/>
    <dgm:cxn modelId="{4B0EE230-441E-4D2A-8DE3-71E02F7FA877}" type="presParOf" srcId="{88124912-AAB4-4F54-83DB-5CE471E8E3F6}" destId="{741DFF8B-D836-432D-A216-03F344D4EDB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B5462-4825-4B9C-A584-80159466549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9530746-BEF1-4671-8C48-71EA76173167}">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66FF"/>
        </a:solidFill>
        <a:ln/>
      </dgm:spPr>
      <dgm:t>
        <a:bodyPr/>
        <a:lstStyle/>
        <a:p>
          <a:pPr algn="l"/>
          <a:r>
            <a:rPr lang="en-GB" sz="1200" b="1" dirty="0" smtClean="0">
              <a:solidFill>
                <a:schemeClr val="tx1"/>
              </a:solidFill>
              <a:effectLst/>
            </a:rPr>
            <a:t>Receive, confirm and log withdrawal application request on Navision</a:t>
          </a:r>
          <a:endParaRPr lang="en-US" sz="1200" b="1" dirty="0" smtClean="0">
            <a:solidFill>
              <a:schemeClr val="tx1"/>
            </a:solidFill>
            <a:effectLst/>
          </a:endParaRPr>
        </a:p>
      </dgm:t>
    </dgm:pt>
    <dgm:pt modelId="{9AF849EF-AAA8-4409-8E74-88BC8B7F75D9}" type="parTrans" cxnId="{93C63690-EFBD-4F8D-BD53-66094E489B2D}">
      <dgm:prSet/>
      <dgm:spPr/>
      <dgm:t>
        <a:bodyPr/>
        <a:lstStyle/>
        <a:p>
          <a:endParaRPr lang="en-US"/>
        </a:p>
      </dgm:t>
    </dgm:pt>
    <dgm:pt modelId="{9C018BC9-15FC-45DD-BD9F-45854D49DC74}" type="sibTrans" cxnId="{93C63690-EFBD-4F8D-BD53-66094E489B2D}">
      <dgm:prSet/>
      <dgm:spPr/>
      <dgm:t>
        <a:bodyPr/>
        <a:lstStyle/>
        <a:p>
          <a:endParaRPr lang="en-US"/>
        </a:p>
      </dgm:t>
    </dgm:pt>
    <dgm:pt modelId="{7539D99B-A494-4FDE-B21C-50F0568CB079}">
      <dgm:prSet phldrT="[Text]" custT="1"/>
      <dgm:spPr>
        <a:solidFill>
          <a:srgbClr val="CCECFF"/>
        </a:solidFill>
        <a:ln>
          <a:solidFill>
            <a:schemeClr val="tx2">
              <a:lumMod val="75000"/>
            </a:schemeClr>
          </a:solidFill>
        </a:ln>
      </dgm:spPr>
      <dgm:t>
        <a:bodyPr/>
        <a:lstStyle/>
        <a:p>
          <a:pPr algn="l"/>
          <a:r>
            <a:rPr lang="en-GB" sz="1200" b="1" dirty="0" smtClean="0">
              <a:solidFill>
                <a:schemeClr val="tx1"/>
              </a:solidFill>
              <a:effectLst/>
            </a:rPr>
            <a:t>Confirm  Pre Scheme Contribution(if any)  from ex employer</a:t>
          </a:r>
          <a:endParaRPr lang="en-US" sz="1200" b="1" dirty="0" smtClean="0">
            <a:solidFill>
              <a:schemeClr val="tx1"/>
            </a:solidFill>
            <a:effectLst/>
          </a:endParaRPr>
        </a:p>
        <a:p>
          <a:pPr algn="ctr"/>
          <a:endParaRPr lang="en-US" sz="1050" b="1" dirty="0">
            <a:solidFill>
              <a:schemeClr val="tx1"/>
            </a:solidFill>
            <a:effectLst>
              <a:outerShdw blurRad="38100" dist="38100" dir="2700000" algn="tl">
                <a:srgbClr val="000000">
                  <a:alpha val="43137"/>
                </a:srgbClr>
              </a:outerShdw>
            </a:effectLst>
          </a:endParaRPr>
        </a:p>
      </dgm:t>
    </dgm:pt>
    <dgm:pt modelId="{9FB5EF8E-B772-4512-888E-D1F90038E95D}" type="parTrans" cxnId="{32B27CE9-7F1F-4EFF-94F8-6718DAD9C645}">
      <dgm:prSet/>
      <dgm:spPr/>
      <dgm:t>
        <a:bodyPr/>
        <a:lstStyle/>
        <a:p>
          <a:endParaRPr lang="en-US"/>
        </a:p>
      </dgm:t>
    </dgm:pt>
    <dgm:pt modelId="{AFD23FC8-6634-4D41-A474-4D3790CD6311}" type="sibTrans" cxnId="{32B27CE9-7F1F-4EFF-94F8-6718DAD9C645}">
      <dgm:prSet/>
      <dgm:spPr/>
      <dgm:t>
        <a:bodyPr/>
        <a:lstStyle/>
        <a:p>
          <a:endParaRPr lang="en-US"/>
        </a:p>
      </dgm:t>
    </dgm:pt>
    <dgm:pt modelId="{5987FDD7-6082-4DD4-B8DF-36955A1BA39C}">
      <dgm:prSet phldrT="[Text]" custT="1"/>
      <dgm:spPr>
        <a:solidFill>
          <a:srgbClr val="99FF33"/>
        </a:solidFill>
        <a:ln>
          <a:solidFill>
            <a:schemeClr val="tx2">
              <a:lumMod val="75000"/>
            </a:schemeClr>
          </a:solidFill>
        </a:ln>
      </dgm:spPr>
      <dgm:t>
        <a:bodyPr/>
        <a:lstStyle/>
        <a:p>
          <a:pPr algn="l"/>
          <a:r>
            <a:rPr lang="en-GB" sz="1200" b="1" dirty="0" smtClean="0">
              <a:solidFill>
                <a:schemeClr val="tx1"/>
              </a:solidFill>
              <a:effectLst/>
            </a:rPr>
            <a:t>Await response of Confirmation letters from ex-employer and also do a reminder</a:t>
          </a:r>
          <a:endParaRPr lang="en-US" sz="1200" b="1" dirty="0" smtClean="0">
            <a:solidFill>
              <a:schemeClr val="tx1"/>
            </a:solidFill>
            <a:effectLst/>
          </a:endParaRPr>
        </a:p>
      </dgm:t>
    </dgm:pt>
    <dgm:pt modelId="{FE31EB56-73A2-47FB-B5AB-88C19E30A080}" type="parTrans" cxnId="{19654560-FC3D-4B81-A527-0F6DAC504D3B}">
      <dgm:prSet/>
      <dgm:spPr/>
      <dgm:t>
        <a:bodyPr/>
        <a:lstStyle/>
        <a:p>
          <a:endParaRPr lang="en-US"/>
        </a:p>
      </dgm:t>
    </dgm:pt>
    <dgm:pt modelId="{914BE702-061A-48E6-A59B-E5E3E83D5332}" type="sibTrans" cxnId="{19654560-FC3D-4B81-A527-0F6DAC504D3B}">
      <dgm:prSet/>
      <dgm:spPr/>
      <dgm:t>
        <a:bodyPr/>
        <a:lstStyle/>
        <a:p>
          <a:endParaRPr lang="en-US"/>
        </a:p>
      </dgm:t>
    </dgm:pt>
    <dgm:pt modelId="{895DDCC4-1C9D-435D-B10C-334EF598C9F6}">
      <dgm:prSet phldrT="[Text]" custT="1"/>
      <dgm:spPr>
        <a:solidFill>
          <a:srgbClr val="FFCCCC"/>
        </a:solidFill>
        <a:ln>
          <a:solidFill>
            <a:schemeClr val="tx2">
              <a:lumMod val="75000"/>
            </a:schemeClr>
          </a:solidFill>
        </a:ln>
      </dgm:spPr>
      <dgm:t>
        <a:bodyPr/>
        <a:lstStyle/>
        <a:p>
          <a:r>
            <a:rPr lang="en-GB" sz="1200" b="1" dirty="0" smtClean="0">
              <a:solidFill>
                <a:schemeClr val="tx1"/>
              </a:solidFill>
              <a:effectLst/>
            </a:rPr>
            <a:t>Await  approval from </a:t>
          </a:r>
          <a:r>
            <a:rPr lang="en-GB" sz="1200" b="1" dirty="0" err="1" smtClean="0">
              <a:solidFill>
                <a:schemeClr val="tx1"/>
              </a:solidFill>
              <a:effectLst/>
            </a:rPr>
            <a:t>PenCom</a:t>
          </a:r>
          <a:r>
            <a:rPr lang="en-GB" sz="1200" b="1" dirty="0" smtClean="0">
              <a:solidFill>
                <a:schemeClr val="tx1"/>
              </a:solidFill>
              <a:effectLst/>
            </a:rPr>
            <a:t> </a:t>
          </a:r>
          <a:endParaRPr lang="en-US" sz="1200" b="1" dirty="0" smtClean="0">
            <a:solidFill>
              <a:schemeClr val="tx1"/>
            </a:solidFill>
            <a:effectLst/>
          </a:endParaRPr>
        </a:p>
      </dgm:t>
    </dgm:pt>
    <dgm:pt modelId="{11295C97-1B3D-4C98-9194-95B5C5EC56DE}" type="parTrans" cxnId="{8B870987-099D-4783-8E70-59F3F46613B2}">
      <dgm:prSet/>
      <dgm:spPr/>
      <dgm:t>
        <a:bodyPr/>
        <a:lstStyle/>
        <a:p>
          <a:endParaRPr lang="en-US"/>
        </a:p>
      </dgm:t>
    </dgm:pt>
    <dgm:pt modelId="{AF305D08-EBD7-4DD9-B641-D2C760563880}" type="sibTrans" cxnId="{8B870987-099D-4783-8E70-59F3F46613B2}">
      <dgm:prSet/>
      <dgm:spPr/>
      <dgm:t>
        <a:bodyPr/>
        <a:lstStyle/>
        <a:p>
          <a:endParaRPr lang="en-US"/>
        </a:p>
      </dgm:t>
    </dgm:pt>
    <dgm:pt modelId="{F69AB83F-D29B-4FD3-9869-20CCE7747705}">
      <dgm:prSet phldrT="[Text]" custT="1"/>
      <dgm:spPr>
        <a:solidFill>
          <a:srgbClr val="FFCC66"/>
        </a:solidFill>
        <a:ln>
          <a:solidFill>
            <a:schemeClr val="tx2">
              <a:lumMod val="75000"/>
            </a:schemeClr>
          </a:solidFill>
        </a:ln>
      </dgm:spPr>
      <dgm:t>
        <a:bodyPr/>
        <a:lstStyle/>
        <a:p>
          <a:r>
            <a:rPr lang="en-GB" sz="1200" b="1" dirty="0" smtClean="0">
              <a:solidFill>
                <a:schemeClr val="tx1"/>
              </a:solidFill>
              <a:effectLst/>
            </a:rPr>
            <a:t>Review of RMAS before submission </a:t>
          </a:r>
          <a:endParaRPr lang="en-US" sz="1200" b="1" dirty="0" smtClean="0">
            <a:solidFill>
              <a:schemeClr val="tx1"/>
            </a:solidFill>
            <a:effectLst/>
          </a:endParaRPr>
        </a:p>
      </dgm:t>
    </dgm:pt>
    <dgm:pt modelId="{9AE353E3-B574-45FC-B83D-88DB3BAC66F2}" type="parTrans" cxnId="{8680B7C6-759B-43F5-A2EE-161F7B7B50B6}">
      <dgm:prSet/>
      <dgm:spPr/>
      <dgm:t>
        <a:bodyPr/>
        <a:lstStyle/>
        <a:p>
          <a:endParaRPr lang="en-US"/>
        </a:p>
      </dgm:t>
    </dgm:pt>
    <dgm:pt modelId="{016D5FBA-679E-4A89-B4A5-1BB115A50893}" type="sibTrans" cxnId="{8680B7C6-759B-43F5-A2EE-161F7B7B50B6}">
      <dgm:prSet/>
      <dgm:spPr/>
      <dgm:t>
        <a:bodyPr/>
        <a:lstStyle/>
        <a:p>
          <a:endParaRPr lang="en-US"/>
        </a:p>
      </dgm:t>
    </dgm:pt>
    <dgm:pt modelId="{E2537925-89E6-4C89-8CF6-679F897ADF44}">
      <dgm:prSet phldrT="[Text]" custT="1"/>
      <dgm:spPr>
        <a:solidFill>
          <a:schemeClr val="accent2">
            <a:lumMod val="20000"/>
            <a:lumOff val="80000"/>
          </a:schemeClr>
        </a:solidFill>
        <a:ln>
          <a:solidFill>
            <a:schemeClr val="tx2">
              <a:lumMod val="75000"/>
            </a:schemeClr>
          </a:solidFill>
        </a:ln>
      </dgm:spPr>
      <dgm:t>
        <a:bodyPr/>
        <a:lstStyle/>
        <a:p>
          <a:pPr algn="l"/>
          <a:r>
            <a:rPr lang="en-GB" sz="1200" b="1" dirty="0" smtClean="0">
              <a:solidFill>
                <a:schemeClr val="tx1"/>
              </a:solidFill>
              <a:effectLst/>
            </a:rPr>
            <a:t>Receive Confirmation/ Ack. Copy of a reminder  letter: attached to other supporting documents  and send to </a:t>
          </a:r>
          <a:r>
            <a:rPr lang="en-GB" sz="1200" b="1" dirty="0" err="1" smtClean="0">
              <a:solidFill>
                <a:schemeClr val="tx1"/>
              </a:solidFill>
              <a:effectLst/>
            </a:rPr>
            <a:t>PenCom</a:t>
          </a:r>
          <a:r>
            <a:rPr lang="en-GB" sz="1200" b="1" dirty="0" smtClean="0">
              <a:solidFill>
                <a:schemeClr val="tx1"/>
              </a:solidFill>
              <a:effectLst/>
            </a:rPr>
            <a:t> for approval via rmas/hard copy</a:t>
          </a:r>
          <a:r>
            <a:rPr lang="en-US" sz="1200" b="1" dirty="0" smtClean="0">
              <a:solidFill>
                <a:schemeClr val="tx1"/>
              </a:solidFill>
              <a:effectLst/>
            </a:rPr>
            <a:t> </a:t>
          </a:r>
        </a:p>
      </dgm:t>
    </dgm:pt>
    <dgm:pt modelId="{C06A58F9-8C9F-4750-A400-07AB61EB5AFD}" type="parTrans" cxnId="{8A996AFC-4E03-404A-97CF-E616E571A2F6}">
      <dgm:prSet/>
      <dgm:spPr/>
      <dgm:t>
        <a:bodyPr/>
        <a:lstStyle/>
        <a:p>
          <a:endParaRPr lang="en-US"/>
        </a:p>
      </dgm:t>
    </dgm:pt>
    <dgm:pt modelId="{DC6DCB5F-2724-44AE-96C2-56C886BF9614}" type="sibTrans" cxnId="{8A996AFC-4E03-404A-97CF-E616E571A2F6}">
      <dgm:prSet/>
      <dgm:spPr/>
      <dgm:t>
        <a:bodyPr/>
        <a:lstStyle/>
        <a:p>
          <a:endParaRPr lang="en-US"/>
        </a:p>
      </dgm:t>
    </dgm:pt>
    <dgm:pt modelId="{F1E372C6-63AD-4882-8454-F4E46468B925}">
      <dgm:prSet phldrT="[Text]" custT="1"/>
      <dgm:spPr>
        <a:solidFill>
          <a:srgbClr val="CCFF66"/>
        </a:solidFill>
        <a:ln>
          <a:solidFill>
            <a:schemeClr val="tx2">
              <a:lumMod val="75000"/>
            </a:schemeClr>
          </a:solidFill>
        </a:ln>
      </dgm:spPr>
      <dgm:t>
        <a:bodyPr/>
        <a:lstStyle/>
        <a:p>
          <a:pPr algn="l"/>
          <a:r>
            <a:rPr lang="en-GB" sz="1200" b="1" dirty="0" smtClean="0">
              <a:solidFill>
                <a:schemeClr val="tx1"/>
              </a:solidFill>
              <a:effectLst/>
            </a:rPr>
            <a:t>In- house review after approval ( Benefit Admin Compliance and Signatories)</a:t>
          </a:r>
        </a:p>
        <a:p>
          <a:pPr algn="l"/>
          <a:endParaRPr lang="en-GB" sz="1100" b="1" dirty="0" smtClean="0">
            <a:solidFill>
              <a:schemeClr val="tx1"/>
            </a:solidFill>
            <a:effectLst>
              <a:outerShdw blurRad="38100" dist="38100" dir="2700000" algn="tl">
                <a:srgbClr val="000000">
                  <a:alpha val="43137"/>
                </a:srgbClr>
              </a:outerShdw>
            </a:effectLst>
          </a:endParaRPr>
        </a:p>
      </dgm:t>
    </dgm:pt>
    <dgm:pt modelId="{6C3FDEE0-DAF0-46AD-984B-50D80D257B5A}" type="parTrans" cxnId="{F3D1CC81-5463-4626-B62C-A2E378D42D9C}">
      <dgm:prSet/>
      <dgm:spPr/>
      <dgm:t>
        <a:bodyPr/>
        <a:lstStyle/>
        <a:p>
          <a:endParaRPr lang="en-US"/>
        </a:p>
      </dgm:t>
    </dgm:pt>
    <dgm:pt modelId="{2E206722-DD62-444A-A5C7-71F47D709617}" type="sibTrans" cxnId="{F3D1CC81-5463-4626-B62C-A2E378D42D9C}">
      <dgm:prSet/>
      <dgm:spPr/>
      <dgm:t>
        <a:bodyPr/>
        <a:lstStyle/>
        <a:p>
          <a:endParaRPr lang="en-US"/>
        </a:p>
      </dgm:t>
    </dgm:pt>
    <dgm:pt modelId="{248F8CC5-2C0C-4E14-863F-A26CF6E50D08}">
      <dgm:prSet custT="1"/>
      <dgm:spPr/>
      <dgm:t>
        <a:bodyPr/>
        <a:lstStyle/>
        <a:p>
          <a:pPr algn="l"/>
          <a:r>
            <a:rPr lang="en-GB" sz="1200" b="1" dirty="0" smtClean="0">
              <a:solidFill>
                <a:schemeClr val="tx1"/>
              </a:solidFill>
              <a:effectLst/>
            </a:rPr>
            <a:t>Payment transfer into client’s designated bank account                                                                                                                   (within 48 hours)   </a:t>
          </a:r>
        </a:p>
        <a:p>
          <a:pPr algn="l"/>
          <a:r>
            <a:rPr lang="en-GB" sz="1200" b="1" dirty="0" smtClean="0">
              <a:solidFill>
                <a:schemeClr val="tx1"/>
              </a:solidFill>
              <a:effectLst/>
            </a:rPr>
            <a:t>CUSTODIAN</a:t>
          </a:r>
          <a:endParaRPr lang="en-US" sz="1200" b="1" dirty="0" smtClean="0">
            <a:solidFill>
              <a:schemeClr val="tx1"/>
            </a:solidFill>
            <a:effectLst/>
          </a:endParaRPr>
        </a:p>
      </dgm:t>
    </dgm:pt>
    <dgm:pt modelId="{35CA531E-F01A-44D9-9AC4-DF038EC35EC7}" type="parTrans" cxnId="{ABFB5C3B-6C78-497A-85C3-0A032C9C97A0}">
      <dgm:prSet/>
      <dgm:spPr/>
      <dgm:t>
        <a:bodyPr/>
        <a:lstStyle/>
        <a:p>
          <a:endParaRPr lang="en-US"/>
        </a:p>
      </dgm:t>
    </dgm:pt>
    <dgm:pt modelId="{4C5574FE-EFE6-41D0-A416-A12FFFA8E278}" type="sibTrans" cxnId="{ABFB5C3B-6C78-497A-85C3-0A032C9C97A0}">
      <dgm:prSet/>
      <dgm:spPr/>
      <dgm:t>
        <a:bodyPr/>
        <a:lstStyle/>
        <a:p>
          <a:endParaRPr lang="en-US"/>
        </a:p>
      </dgm:t>
    </dgm:pt>
    <dgm:pt modelId="{5D28633C-6EC9-482A-BD59-F8BE31EDCFF7}">
      <dgm:prSet custT="1">
        <dgm:style>
          <a:lnRef idx="1">
            <a:schemeClr val="accent3"/>
          </a:lnRef>
          <a:fillRef idx="3">
            <a:schemeClr val="accent3"/>
          </a:fillRef>
          <a:effectRef idx="2">
            <a:schemeClr val="accent3"/>
          </a:effectRef>
          <a:fontRef idx="minor">
            <a:schemeClr val="lt1"/>
          </a:fontRef>
        </dgm:style>
      </dgm:prSet>
      <dgm:spPr>
        <a:solidFill>
          <a:srgbClr val="00FF99"/>
        </a:solidFill>
      </dgm:spPr>
      <dgm:t>
        <a:bodyPr/>
        <a:lstStyle/>
        <a:p>
          <a:r>
            <a:rPr lang="en-US" sz="1200" b="1" dirty="0" smtClean="0">
              <a:solidFill>
                <a:schemeClr val="tx1"/>
              </a:solidFill>
              <a:effectLst/>
            </a:rPr>
            <a:t>Filing &amp; Retrieval (MANUAL)</a:t>
          </a:r>
          <a:endParaRPr lang="en-US" sz="1200" b="1" dirty="0">
            <a:solidFill>
              <a:schemeClr val="tx1"/>
            </a:solidFill>
            <a:effectLst/>
          </a:endParaRPr>
        </a:p>
      </dgm:t>
    </dgm:pt>
    <dgm:pt modelId="{20F15C6E-C3A7-4661-A2C0-719BA67D050B}" type="parTrans" cxnId="{A1CD778E-D3A7-40D7-9A23-95E6DA69B6B5}">
      <dgm:prSet/>
      <dgm:spPr/>
      <dgm:t>
        <a:bodyPr/>
        <a:lstStyle/>
        <a:p>
          <a:endParaRPr lang="en-US"/>
        </a:p>
      </dgm:t>
    </dgm:pt>
    <dgm:pt modelId="{CB7269FB-E3B9-4194-B045-68826169CBFC}" type="sibTrans" cxnId="{A1CD778E-D3A7-40D7-9A23-95E6DA69B6B5}">
      <dgm:prSet/>
      <dgm:spPr/>
      <dgm:t>
        <a:bodyPr/>
        <a:lstStyle/>
        <a:p>
          <a:endParaRPr lang="en-US"/>
        </a:p>
      </dgm:t>
    </dgm:pt>
    <dgm:pt modelId="{88124912-AAB4-4F54-83DB-5CE471E8E3F6}" type="pres">
      <dgm:prSet presAssocID="{9E2B5462-4825-4B9C-A584-801594665499}" presName="diagram" presStyleCnt="0">
        <dgm:presLayoutVars>
          <dgm:dir/>
          <dgm:resizeHandles val="exact"/>
        </dgm:presLayoutVars>
      </dgm:prSet>
      <dgm:spPr/>
      <dgm:t>
        <a:bodyPr/>
        <a:lstStyle/>
        <a:p>
          <a:endParaRPr lang="en-US"/>
        </a:p>
      </dgm:t>
    </dgm:pt>
    <dgm:pt modelId="{626DB992-B781-4E84-820F-4A96D3C030EC}" type="pres">
      <dgm:prSet presAssocID="{69530746-BEF1-4671-8C48-71EA76173167}" presName="node" presStyleLbl="node1" presStyleIdx="0" presStyleCnt="9" custLinFactNeighborX="-53376" custLinFactNeighborY="-136">
        <dgm:presLayoutVars>
          <dgm:bulletEnabled val="1"/>
        </dgm:presLayoutVars>
      </dgm:prSet>
      <dgm:spPr/>
      <dgm:t>
        <a:bodyPr/>
        <a:lstStyle/>
        <a:p>
          <a:endParaRPr lang="en-US"/>
        </a:p>
      </dgm:t>
    </dgm:pt>
    <dgm:pt modelId="{54D2FD3F-1182-4E68-9964-3C8D4B3FE3FC}" type="pres">
      <dgm:prSet presAssocID="{9C018BC9-15FC-45DD-BD9F-45854D49DC74}" presName="sibTrans" presStyleLbl="sibTrans2D1" presStyleIdx="0" presStyleCnt="8"/>
      <dgm:spPr/>
      <dgm:t>
        <a:bodyPr/>
        <a:lstStyle/>
        <a:p>
          <a:endParaRPr lang="en-US"/>
        </a:p>
      </dgm:t>
    </dgm:pt>
    <dgm:pt modelId="{582FF7A6-4724-4352-AFA6-0E66E8AE4DF0}" type="pres">
      <dgm:prSet presAssocID="{9C018BC9-15FC-45DD-BD9F-45854D49DC74}" presName="connectorText" presStyleLbl="sibTrans2D1" presStyleIdx="0" presStyleCnt="8"/>
      <dgm:spPr/>
      <dgm:t>
        <a:bodyPr/>
        <a:lstStyle/>
        <a:p>
          <a:endParaRPr lang="en-US"/>
        </a:p>
      </dgm:t>
    </dgm:pt>
    <dgm:pt modelId="{234AE488-F254-4A32-900C-1D45D63E64B1}" type="pres">
      <dgm:prSet presAssocID="{7539D99B-A494-4FDE-B21C-50F0568CB079}" presName="node" presStyleLbl="node1" presStyleIdx="1" presStyleCnt="9" custLinFactNeighborX="-14523" custLinFactNeighborY="-136">
        <dgm:presLayoutVars>
          <dgm:bulletEnabled val="1"/>
        </dgm:presLayoutVars>
      </dgm:prSet>
      <dgm:spPr/>
      <dgm:t>
        <a:bodyPr/>
        <a:lstStyle/>
        <a:p>
          <a:endParaRPr lang="en-US"/>
        </a:p>
      </dgm:t>
    </dgm:pt>
    <dgm:pt modelId="{2FDDA1F0-216E-48F4-B9DA-1D7472BF779B}" type="pres">
      <dgm:prSet presAssocID="{AFD23FC8-6634-4D41-A474-4D3790CD6311}" presName="sibTrans" presStyleLbl="sibTrans2D1" presStyleIdx="1" presStyleCnt="8"/>
      <dgm:spPr/>
      <dgm:t>
        <a:bodyPr/>
        <a:lstStyle/>
        <a:p>
          <a:endParaRPr lang="en-US"/>
        </a:p>
      </dgm:t>
    </dgm:pt>
    <dgm:pt modelId="{62563F49-3954-4BE3-9FF0-13239CC984AE}" type="pres">
      <dgm:prSet presAssocID="{AFD23FC8-6634-4D41-A474-4D3790CD6311}" presName="connectorText" presStyleLbl="sibTrans2D1" presStyleIdx="1" presStyleCnt="8"/>
      <dgm:spPr/>
      <dgm:t>
        <a:bodyPr/>
        <a:lstStyle/>
        <a:p>
          <a:endParaRPr lang="en-US"/>
        </a:p>
      </dgm:t>
    </dgm:pt>
    <dgm:pt modelId="{43851BD3-C517-4A97-8F3B-E2EE01703861}" type="pres">
      <dgm:prSet presAssocID="{5987FDD7-6082-4DD4-B8DF-36955A1BA39C}" presName="node" presStyleLbl="node1" presStyleIdx="2" presStyleCnt="9" custScaleX="97019" custLinFactNeighborX="10572" custLinFactNeighborY="-136">
        <dgm:presLayoutVars>
          <dgm:bulletEnabled val="1"/>
        </dgm:presLayoutVars>
      </dgm:prSet>
      <dgm:spPr/>
      <dgm:t>
        <a:bodyPr/>
        <a:lstStyle/>
        <a:p>
          <a:endParaRPr lang="en-US"/>
        </a:p>
      </dgm:t>
    </dgm:pt>
    <dgm:pt modelId="{54A37975-AAD7-4A51-8D21-24EF4B315E9B}" type="pres">
      <dgm:prSet presAssocID="{914BE702-061A-48E6-A59B-E5E3E83D5332}" presName="sibTrans" presStyleLbl="sibTrans2D1" presStyleIdx="2" presStyleCnt="8" custAng="17259866" custFlipHor="1" custScaleX="27368" custLinFactX="23929" custLinFactNeighborX="100000" custLinFactNeighborY="17475"/>
      <dgm:spPr/>
      <dgm:t>
        <a:bodyPr/>
        <a:lstStyle/>
        <a:p>
          <a:endParaRPr lang="en-US"/>
        </a:p>
      </dgm:t>
    </dgm:pt>
    <dgm:pt modelId="{7E4FAAB9-CA9A-4D15-B47F-93716C5A193D}" type="pres">
      <dgm:prSet presAssocID="{914BE702-061A-48E6-A59B-E5E3E83D5332}" presName="connectorText" presStyleLbl="sibTrans2D1" presStyleIdx="2" presStyleCnt="8"/>
      <dgm:spPr/>
      <dgm:t>
        <a:bodyPr/>
        <a:lstStyle/>
        <a:p>
          <a:endParaRPr lang="en-US"/>
        </a:p>
      </dgm:t>
    </dgm:pt>
    <dgm:pt modelId="{B34F3225-44F8-4107-A027-DF74EA4B2925}" type="pres">
      <dgm:prSet presAssocID="{895DDCC4-1C9D-435D-B10C-334EF598C9F6}" presName="node" presStyleLbl="node1" presStyleIdx="3" presStyleCnt="9" custLinFactX="-130395" custLinFactNeighborX="-200000" custLinFactNeighborY="-1009">
        <dgm:presLayoutVars>
          <dgm:bulletEnabled val="1"/>
        </dgm:presLayoutVars>
      </dgm:prSet>
      <dgm:spPr/>
      <dgm:t>
        <a:bodyPr/>
        <a:lstStyle/>
        <a:p>
          <a:endParaRPr lang="en-US"/>
        </a:p>
      </dgm:t>
    </dgm:pt>
    <dgm:pt modelId="{2A7C2A3A-5A3D-4EC7-9518-FDDB9F448D35}" type="pres">
      <dgm:prSet presAssocID="{AF305D08-EBD7-4DD9-B641-D2C760563880}" presName="sibTrans" presStyleLbl="sibTrans2D1" presStyleIdx="3" presStyleCnt="8" custAng="10742781"/>
      <dgm:spPr/>
      <dgm:t>
        <a:bodyPr/>
        <a:lstStyle/>
        <a:p>
          <a:endParaRPr lang="en-US"/>
        </a:p>
      </dgm:t>
    </dgm:pt>
    <dgm:pt modelId="{C815ED03-C038-4E43-8E61-807509E133C4}" type="pres">
      <dgm:prSet presAssocID="{AF305D08-EBD7-4DD9-B641-D2C760563880}" presName="connectorText" presStyleLbl="sibTrans2D1" presStyleIdx="3" presStyleCnt="8"/>
      <dgm:spPr/>
      <dgm:t>
        <a:bodyPr/>
        <a:lstStyle/>
        <a:p>
          <a:endParaRPr lang="en-US"/>
        </a:p>
      </dgm:t>
    </dgm:pt>
    <dgm:pt modelId="{15513E17-B369-4B62-8D49-D62FE5992CE6}" type="pres">
      <dgm:prSet presAssocID="{F69AB83F-D29B-4FD3-9869-20CCE7747705}" presName="node" presStyleLbl="node1" presStyleIdx="4" presStyleCnt="9" custScaleX="107194" custLinFactNeighborX="-3359" custLinFactNeighborY="4180">
        <dgm:presLayoutVars>
          <dgm:bulletEnabled val="1"/>
        </dgm:presLayoutVars>
      </dgm:prSet>
      <dgm:spPr/>
      <dgm:t>
        <a:bodyPr/>
        <a:lstStyle/>
        <a:p>
          <a:endParaRPr lang="en-US"/>
        </a:p>
      </dgm:t>
    </dgm:pt>
    <dgm:pt modelId="{FD91F2FD-5277-4F0C-8B9C-6E01FD65369C}" type="pres">
      <dgm:prSet presAssocID="{016D5FBA-679E-4A89-B4A5-1BB115A50893}" presName="sibTrans" presStyleLbl="sibTrans2D1" presStyleIdx="4" presStyleCnt="8" custAng="10736908"/>
      <dgm:spPr/>
      <dgm:t>
        <a:bodyPr/>
        <a:lstStyle/>
        <a:p>
          <a:endParaRPr lang="en-US"/>
        </a:p>
      </dgm:t>
    </dgm:pt>
    <dgm:pt modelId="{983A5627-6545-49F4-8A0E-B74005829429}" type="pres">
      <dgm:prSet presAssocID="{016D5FBA-679E-4A89-B4A5-1BB115A50893}" presName="connectorText" presStyleLbl="sibTrans2D1" presStyleIdx="4" presStyleCnt="8"/>
      <dgm:spPr/>
      <dgm:t>
        <a:bodyPr/>
        <a:lstStyle/>
        <a:p>
          <a:endParaRPr lang="en-US"/>
        </a:p>
      </dgm:t>
    </dgm:pt>
    <dgm:pt modelId="{84717743-80BE-4C27-9B8C-F6B6EDF29FD8}" type="pres">
      <dgm:prSet presAssocID="{E2537925-89E6-4C89-8CF6-679F897ADF44}" presName="node" presStyleLbl="node1" presStyleIdx="5" presStyleCnt="9" custScaleX="113021" custScaleY="120002" custLinFactX="105585" custLinFactNeighborX="200000" custLinFactNeighborY="1349">
        <dgm:presLayoutVars>
          <dgm:bulletEnabled val="1"/>
        </dgm:presLayoutVars>
      </dgm:prSet>
      <dgm:spPr/>
      <dgm:t>
        <a:bodyPr/>
        <a:lstStyle/>
        <a:p>
          <a:endParaRPr lang="en-US"/>
        </a:p>
      </dgm:t>
    </dgm:pt>
    <dgm:pt modelId="{2694ABAE-1E18-4F27-8A3B-85F4C22927C0}" type="pres">
      <dgm:prSet presAssocID="{DC6DCB5F-2724-44AE-96C2-56C886BF9614}" presName="sibTrans" presStyleLbl="sibTrans2D1" presStyleIdx="5" presStyleCnt="8" custAng="17218389" custScaleX="20387" custLinFactX="-40284" custLinFactNeighborX="-100000" custLinFactNeighborY="-21536"/>
      <dgm:spPr/>
      <dgm:t>
        <a:bodyPr/>
        <a:lstStyle/>
        <a:p>
          <a:endParaRPr lang="en-US"/>
        </a:p>
      </dgm:t>
    </dgm:pt>
    <dgm:pt modelId="{B29B4E07-2EF1-4D5B-AD99-33F57008CB43}" type="pres">
      <dgm:prSet presAssocID="{DC6DCB5F-2724-44AE-96C2-56C886BF9614}" presName="connectorText" presStyleLbl="sibTrans2D1" presStyleIdx="5" presStyleCnt="8"/>
      <dgm:spPr/>
      <dgm:t>
        <a:bodyPr/>
        <a:lstStyle/>
        <a:p>
          <a:endParaRPr lang="en-US"/>
        </a:p>
      </dgm:t>
    </dgm:pt>
    <dgm:pt modelId="{A7837EA9-97D0-4423-90C0-E15E9EE76BD0}" type="pres">
      <dgm:prSet presAssocID="{F1E372C6-63AD-4882-8454-F4E46468B925}" presName="node" presStyleLbl="node1" presStyleIdx="6" presStyleCnt="9" custScaleX="97617" custScaleY="130944" custLinFactNeighborX="-29191" custLinFactNeighborY="-17167">
        <dgm:presLayoutVars>
          <dgm:bulletEnabled val="1"/>
        </dgm:presLayoutVars>
      </dgm:prSet>
      <dgm:spPr/>
      <dgm:t>
        <a:bodyPr/>
        <a:lstStyle/>
        <a:p>
          <a:endParaRPr lang="en-US"/>
        </a:p>
      </dgm:t>
    </dgm:pt>
    <dgm:pt modelId="{CEAD78A2-87D0-46B1-B2DC-1AEADC956BB2}" type="pres">
      <dgm:prSet presAssocID="{2E206722-DD62-444A-A5C7-71F47D709617}" presName="sibTrans" presStyleLbl="sibTrans2D1" presStyleIdx="6" presStyleCnt="8" custAng="21406679"/>
      <dgm:spPr/>
      <dgm:t>
        <a:bodyPr/>
        <a:lstStyle/>
        <a:p>
          <a:endParaRPr lang="en-US"/>
        </a:p>
      </dgm:t>
    </dgm:pt>
    <dgm:pt modelId="{5DFAB78B-11AB-448B-8672-EDAF7CF5392B}" type="pres">
      <dgm:prSet presAssocID="{2E206722-DD62-444A-A5C7-71F47D709617}" presName="connectorText" presStyleLbl="sibTrans2D1" presStyleIdx="6" presStyleCnt="8"/>
      <dgm:spPr/>
      <dgm:t>
        <a:bodyPr/>
        <a:lstStyle/>
        <a:p>
          <a:endParaRPr lang="en-US"/>
        </a:p>
      </dgm:t>
    </dgm:pt>
    <dgm:pt modelId="{517CB373-0D68-48B8-B075-402BEFE46C68}" type="pres">
      <dgm:prSet presAssocID="{248F8CC5-2C0C-4E14-863F-A26CF6E50D08}" presName="node" presStyleLbl="node1" presStyleIdx="7" presStyleCnt="9" custLinFactNeighborX="12045" custLinFactNeighborY="-2066">
        <dgm:presLayoutVars>
          <dgm:bulletEnabled val="1"/>
        </dgm:presLayoutVars>
      </dgm:prSet>
      <dgm:spPr/>
      <dgm:t>
        <a:bodyPr/>
        <a:lstStyle/>
        <a:p>
          <a:endParaRPr lang="en-US"/>
        </a:p>
      </dgm:t>
    </dgm:pt>
    <dgm:pt modelId="{FC2CFAEF-7A2E-4881-A6F7-330828D5C75E}" type="pres">
      <dgm:prSet presAssocID="{4C5574FE-EFE6-41D0-A416-A12FFFA8E278}" presName="sibTrans" presStyleLbl="sibTrans2D1" presStyleIdx="7" presStyleCnt="8"/>
      <dgm:spPr/>
      <dgm:t>
        <a:bodyPr/>
        <a:lstStyle/>
        <a:p>
          <a:endParaRPr lang="en-US"/>
        </a:p>
      </dgm:t>
    </dgm:pt>
    <dgm:pt modelId="{1859C7CE-0F34-480B-A714-83D8192D5A0C}" type="pres">
      <dgm:prSet presAssocID="{4C5574FE-EFE6-41D0-A416-A12FFFA8E278}" presName="connectorText" presStyleLbl="sibTrans2D1" presStyleIdx="7" presStyleCnt="8"/>
      <dgm:spPr/>
      <dgm:t>
        <a:bodyPr/>
        <a:lstStyle/>
        <a:p>
          <a:endParaRPr lang="en-US"/>
        </a:p>
      </dgm:t>
    </dgm:pt>
    <dgm:pt modelId="{741DFF8B-D836-432D-A216-03F344D4EDBB}" type="pres">
      <dgm:prSet presAssocID="{5D28633C-6EC9-482A-BD59-F8BE31EDCFF7}" presName="node" presStyleLbl="node1" presStyleIdx="8" presStyleCnt="9" custLinFactNeighborX="37140" custLinFactNeighborY="-2066">
        <dgm:presLayoutVars>
          <dgm:bulletEnabled val="1"/>
        </dgm:presLayoutVars>
      </dgm:prSet>
      <dgm:spPr/>
      <dgm:t>
        <a:bodyPr/>
        <a:lstStyle/>
        <a:p>
          <a:endParaRPr lang="en-US"/>
        </a:p>
      </dgm:t>
    </dgm:pt>
  </dgm:ptLst>
  <dgm:cxnLst>
    <dgm:cxn modelId="{2534DDDC-6051-4F20-A1FA-3A06156B373C}" type="presOf" srcId="{9E2B5462-4825-4B9C-A584-801594665499}" destId="{88124912-AAB4-4F54-83DB-5CE471E8E3F6}" srcOrd="0" destOrd="0" presId="urn:microsoft.com/office/officeart/2005/8/layout/process5"/>
    <dgm:cxn modelId="{D0BA180F-D429-4BE8-80A2-4D7D2E8BF9B3}" type="presOf" srcId="{914BE702-061A-48E6-A59B-E5E3E83D5332}" destId="{7E4FAAB9-CA9A-4D15-B47F-93716C5A193D}" srcOrd="1" destOrd="0" presId="urn:microsoft.com/office/officeart/2005/8/layout/process5"/>
    <dgm:cxn modelId="{BD1FC666-A1F3-4C76-9E2B-A194F6300136}" type="presOf" srcId="{016D5FBA-679E-4A89-B4A5-1BB115A50893}" destId="{FD91F2FD-5277-4F0C-8B9C-6E01FD65369C}" srcOrd="0" destOrd="0" presId="urn:microsoft.com/office/officeart/2005/8/layout/process5"/>
    <dgm:cxn modelId="{8B870987-099D-4783-8E70-59F3F46613B2}" srcId="{9E2B5462-4825-4B9C-A584-801594665499}" destId="{895DDCC4-1C9D-435D-B10C-334EF598C9F6}" srcOrd="3" destOrd="0" parTransId="{11295C97-1B3D-4C98-9194-95B5C5EC56DE}" sibTransId="{AF305D08-EBD7-4DD9-B641-D2C760563880}"/>
    <dgm:cxn modelId="{5E9F475B-7EE3-4B91-B084-E2E0B037816C}" type="presOf" srcId="{5987FDD7-6082-4DD4-B8DF-36955A1BA39C}" destId="{43851BD3-C517-4A97-8F3B-E2EE01703861}" srcOrd="0" destOrd="0" presId="urn:microsoft.com/office/officeart/2005/8/layout/process5"/>
    <dgm:cxn modelId="{FB5CB9DA-02BB-4646-994F-F91E2D0CFBAD}" type="presOf" srcId="{DC6DCB5F-2724-44AE-96C2-56C886BF9614}" destId="{B29B4E07-2EF1-4D5B-AD99-33F57008CB43}" srcOrd="1" destOrd="0" presId="urn:microsoft.com/office/officeart/2005/8/layout/process5"/>
    <dgm:cxn modelId="{8A013A5A-217D-43DA-9256-9445ECB59BAF}" type="presOf" srcId="{2E206722-DD62-444A-A5C7-71F47D709617}" destId="{5DFAB78B-11AB-448B-8672-EDAF7CF5392B}" srcOrd="1" destOrd="0" presId="urn:microsoft.com/office/officeart/2005/8/layout/process5"/>
    <dgm:cxn modelId="{84D19098-2B7A-4597-B5A5-1CBFFEF57839}" type="presOf" srcId="{248F8CC5-2C0C-4E14-863F-A26CF6E50D08}" destId="{517CB373-0D68-48B8-B075-402BEFE46C68}" srcOrd="0" destOrd="0" presId="urn:microsoft.com/office/officeart/2005/8/layout/process5"/>
    <dgm:cxn modelId="{1BF3C827-4266-4CB0-A11B-17125BE4ABED}" type="presOf" srcId="{7539D99B-A494-4FDE-B21C-50F0568CB079}" destId="{234AE488-F254-4A32-900C-1D45D63E64B1}" srcOrd="0" destOrd="0" presId="urn:microsoft.com/office/officeart/2005/8/layout/process5"/>
    <dgm:cxn modelId="{32B27CE9-7F1F-4EFF-94F8-6718DAD9C645}" srcId="{9E2B5462-4825-4B9C-A584-801594665499}" destId="{7539D99B-A494-4FDE-B21C-50F0568CB079}" srcOrd="1" destOrd="0" parTransId="{9FB5EF8E-B772-4512-888E-D1F90038E95D}" sibTransId="{AFD23FC8-6634-4D41-A474-4D3790CD6311}"/>
    <dgm:cxn modelId="{2DB70D4B-4B20-43DD-A06B-B5B9351E4B59}" type="presOf" srcId="{AF305D08-EBD7-4DD9-B641-D2C760563880}" destId="{2A7C2A3A-5A3D-4EC7-9518-FDDB9F448D35}" srcOrd="0" destOrd="0" presId="urn:microsoft.com/office/officeart/2005/8/layout/process5"/>
    <dgm:cxn modelId="{8A996AFC-4E03-404A-97CF-E616E571A2F6}" srcId="{9E2B5462-4825-4B9C-A584-801594665499}" destId="{E2537925-89E6-4C89-8CF6-679F897ADF44}" srcOrd="5" destOrd="0" parTransId="{C06A58F9-8C9F-4750-A400-07AB61EB5AFD}" sibTransId="{DC6DCB5F-2724-44AE-96C2-56C886BF9614}"/>
    <dgm:cxn modelId="{CCA0A991-6484-416E-853B-D65937104047}" type="presOf" srcId="{5D28633C-6EC9-482A-BD59-F8BE31EDCFF7}" destId="{741DFF8B-D836-432D-A216-03F344D4EDBB}" srcOrd="0" destOrd="0" presId="urn:microsoft.com/office/officeart/2005/8/layout/process5"/>
    <dgm:cxn modelId="{B37DA792-D5B7-4DFD-89B8-3119803E68BD}" type="presOf" srcId="{F69AB83F-D29B-4FD3-9869-20CCE7747705}" destId="{15513E17-B369-4B62-8D49-D62FE5992CE6}" srcOrd="0" destOrd="0" presId="urn:microsoft.com/office/officeart/2005/8/layout/process5"/>
    <dgm:cxn modelId="{62644B94-E658-437E-B84E-A322E882A573}" type="presOf" srcId="{4C5574FE-EFE6-41D0-A416-A12FFFA8E278}" destId="{1859C7CE-0F34-480B-A714-83D8192D5A0C}" srcOrd="1" destOrd="0" presId="urn:microsoft.com/office/officeart/2005/8/layout/process5"/>
    <dgm:cxn modelId="{22CCCB78-2096-4B26-A5C0-B6876CCA9AF2}" type="presOf" srcId="{69530746-BEF1-4671-8C48-71EA76173167}" destId="{626DB992-B781-4E84-820F-4A96D3C030EC}" srcOrd="0" destOrd="0" presId="urn:microsoft.com/office/officeart/2005/8/layout/process5"/>
    <dgm:cxn modelId="{ABFB5C3B-6C78-497A-85C3-0A032C9C97A0}" srcId="{9E2B5462-4825-4B9C-A584-801594665499}" destId="{248F8CC5-2C0C-4E14-863F-A26CF6E50D08}" srcOrd="7" destOrd="0" parTransId="{35CA531E-F01A-44D9-9AC4-DF038EC35EC7}" sibTransId="{4C5574FE-EFE6-41D0-A416-A12FFFA8E278}"/>
    <dgm:cxn modelId="{FD61938C-5E39-4F1C-BF04-4D746D2AAC94}" type="presOf" srcId="{AF305D08-EBD7-4DD9-B641-D2C760563880}" destId="{C815ED03-C038-4E43-8E61-807509E133C4}" srcOrd="1" destOrd="0" presId="urn:microsoft.com/office/officeart/2005/8/layout/process5"/>
    <dgm:cxn modelId="{93C63690-EFBD-4F8D-BD53-66094E489B2D}" srcId="{9E2B5462-4825-4B9C-A584-801594665499}" destId="{69530746-BEF1-4671-8C48-71EA76173167}" srcOrd="0" destOrd="0" parTransId="{9AF849EF-AAA8-4409-8E74-88BC8B7F75D9}" sibTransId="{9C018BC9-15FC-45DD-BD9F-45854D49DC74}"/>
    <dgm:cxn modelId="{2CEFF51B-C6CD-4310-9038-85D17E88CF2C}" type="presOf" srcId="{AFD23FC8-6634-4D41-A474-4D3790CD6311}" destId="{62563F49-3954-4BE3-9FF0-13239CC984AE}" srcOrd="1" destOrd="0" presId="urn:microsoft.com/office/officeart/2005/8/layout/process5"/>
    <dgm:cxn modelId="{88646CDF-DACC-468F-870D-1CD8AB5609B8}" type="presOf" srcId="{914BE702-061A-48E6-A59B-E5E3E83D5332}" destId="{54A37975-AAD7-4A51-8D21-24EF4B315E9B}" srcOrd="0" destOrd="0" presId="urn:microsoft.com/office/officeart/2005/8/layout/process5"/>
    <dgm:cxn modelId="{A1CD778E-D3A7-40D7-9A23-95E6DA69B6B5}" srcId="{9E2B5462-4825-4B9C-A584-801594665499}" destId="{5D28633C-6EC9-482A-BD59-F8BE31EDCFF7}" srcOrd="8" destOrd="0" parTransId="{20F15C6E-C3A7-4661-A2C0-719BA67D050B}" sibTransId="{CB7269FB-E3B9-4194-B045-68826169CBFC}"/>
    <dgm:cxn modelId="{882B7DAF-30FA-4BD7-8A94-CE1D3D3CAD00}" type="presOf" srcId="{E2537925-89E6-4C89-8CF6-679F897ADF44}" destId="{84717743-80BE-4C27-9B8C-F6B6EDF29FD8}" srcOrd="0" destOrd="0" presId="urn:microsoft.com/office/officeart/2005/8/layout/process5"/>
    <dgm:cxn modelId="{86C1389F-3439-470E-AFD2-BD86E9201750}" type="presOf" srcId="{DC6DCB5F-2724-44AE-96C2-56C886BF9614}" destId="{2694ABAE-1E18-4F27-8A3B-85F4C22927C0}" srcOrd="0" destOrd="0" presId="urn:microsoft.com/office/officeart/2005/8/layout/process5"/>
    <dgm:cxn modelId="{2F45B55C-6DC6-4F94-A8DF-49E4359870D0}" type="presOf" srcId="{895DDCC4-1C9D-435D-B10C-334EF598C9F6}" destId="{B34F3225-44F8-4107-A027-DF74EA4B2925}" srcOrd="0" destOrd="0" presId="urn:microsoft.com/office/officeart/2005/8/layout/process5"/>
    <dgm:cxn modelId="{8680B7C6-759B-43F5-A2EE-161F7B7B50B6}" srcId="{9E2B5462-4825-4B9C-A584-801594665499}" destId="{F69AB83F-D29B-4FD3-9869-20CCE7747705}" srcOrd="4" destOrd="0" parTransId="{9AE353E3-B574-45FC-B83D-88DB3BAC66F2}" sibTransId="{016D5FBA-679E-4A89-B4A5-1BB115A50893}"/>
    <dgm:cxn modelId="{F3D1CC81-5463-4626-B62C-A2E378D42D9C}" srcId="{9E2B5462-4825-4B9C-A584-801594665499}" destId="{F1E372C6-63AD-4882-8454-F4E46468B925}" srcOrd="6" destOrd="0" parTransId="{6C3FDEE0-DAF0-46AD-984B-50D80D257B5A}" sibTransId="{2E206722-DD62-444A-A5C7-71F47D709617}"/>
    <dgm:cxn modelId="{C41C8C8E-A963-4A98-B2C8-9026FE316A64}" type="presOf" srcId="{016D5FBA-679E-4A89-B4A5-1BB115A50893}" destId="{983A5627-6545-49F4-8A0E-B74005829429}" srcOrd="1" destOrd="0" presId="urn:microsoft.com/office/officeart/2005/8/layout/process5"/>
    <dgm:cxn modelId="{0DB28B5F-0C85-479F-B783-2D40B80734D6}" type="presOf" srcId="{9C018BC9-15FC-45DD-BD9F-45854D49DC74}" destId="{582FF7A6-4724-4352-AFA6-0E66E8AE4DF0}" srcOrd="1" destOrd="0" presId="urn:microsoft.com/office/officeart/2005/8/layout/process5"/>
    <dgm:cxn modelId="{60DB6C05-FFA6-447B-BA5E-1843799F0F8A}" type="presOf" srcId="{2E206722-DD62-444A-A5C7-71F47D709617}" destId="{CEAD78A2-87D0-46B1-B2DC-1AEADC956BB2}" srcOrd="0" destOrd="0" presId="urn:microsoft.com/office/officeart/2005/8/layout/process5"/>
    <dgm:cxn modelId="{C19ED852-B829-48ED-B367-DAE775DA2908}" type="presOf" srcId="{F1E372C6-63AD-4882-8454-F4E46468B925}" destId="{A7837EA9-97D0-4423-90C0-E15E9EE76BD0}" srcOrd="0" destOrd="0" presId="urn:microsoft.com/office/officeart/2005/8/layout/process5"/>
    <dgm:cxn modelId="{FBB2D538-DACD-4E9F-A62F-D7856834C7B3}" type="presOf" srcId="{4C5574FE-EFE6-41D0-A416-A12FFFA8E278}" destId="{FC2CFAEF-7A2E-4881-A6F7-330828D5C75E}" srcOrd="0" destOrd="0" presId="urn:microsoft.com/office/officeart/2005/8/layout/process5"/>
    <dgm:cxn modelId="{57785213-DF93-4B51-98F2-EC087116EA53}" type="presOf" srcId="{AFD23FC8-6634-4D41-A474-4D3790CD6311}" destId="{2FDDA1F0-216E-48F4-B9DA-1D7472BF779B}" srcOrd="0" destOrd="0" presId="urn:microsoft.com/office/officeart/2005/8/layout/process5"/>
    <dgm:cxn modelId="{19654560-FC3D-4B81-A527-0F6DAC504D3B}" srcId="{9E2B5462-4825-4B9C-A584-801594665499}" destId="{5987FDD7-6082-4DD4-B8DF-36955A1BA39C}" srcOrd="2" destOrd="0" parTransId="{FE31EB56-73A2-47FB-B5AB-88C19E30A080}" sibTransId="{914BE702-061A-48E6-A59B-E5E3E83D5332}"/>
    <dgm:cxn modelId="{66541DAC-FC54-4B57-A621-50018E2809C4}" type="presOf" srcId="{9C018BC9-15FC-45DD-BD9F-45854D49DC74}" destId="{54D2FD3F-1182-4E68-9964-3C8D4B3FE3FC}" srcOrd="0" destOrd="0" presId="urn:microsoft.com/office/officeart/2005/8/layout/process5"/>
    <dgm:cxn modelId="{0CEF7744-451E-4A93-A7BE-CEA836DA5484}" type="presParOf" srcId="{88124912-AAB4-4F54-83DB-5CE471E8E3F6}" destId="{626DB992-B781-4E84-820F-4A96D3C030EC}" srcOrd="0" destOrd="0" presId="urn:microsoft.com/office/officeart/2005/8/layout/process5"/>
    <dgm:cxn modelId="{AA06EE1D-4963-4772-B148-3C29F5C43896}" type="presParOf" srcId="{88124912-AAB4-4F54-83DB-5CE471E8E3F6}" destId="{54D2FD3F-1182-4E68-9964-3C8D4B3FE3FC}" srcOrd="1" destOrd="0" presId="urn:microsoft.com/office/officeart/2005/8/layout/process5"/>
    <dgm:cxn modelId="{A439011C-F379-4918-B948-5362695E11CD}" type="presParOf" srcId="{54D2FD3F-1182-4E68-9964-3C8D4B3FE3FC}" destId="{582FF7A6-4724-4352-AFA6-0E66E8AE4DF0}" srcOrd="0" destOrd="0" presId="urn:microsoft.com/office/officeart/2005/8/layout/process5"/>
    <dgm:cxn modelId="{FF1F6727-1030-49BE-8958-A34826A21402}" type="presParOf" srcId="{88124912-AAB4-4F54-83DB-5CE471E8E3F6}" destId="{234AE488-F254-4A32-900C-1D45D63E64B1}" srcOrd="2" destOrd="0" presId="urn:microsoft.com/office/officeart/2005/8/layout/process5"/>
    <dgm:cxn modelId="{9FF9083B-CD18-4834-933B-DD8ED258DB98}" type="presParOf" srcId="{88124912-AAB4-4F54-83DB-5CE471E8E3F6}" destId="{2FDDA1F0-216E-48F4-B9DA-1D7472BF779B}" srcOrd="3" destOrd="0" presId="urn:microsoft.com/office/officeart/2005/8/layout/process5"/>
    <dgm:cxn modelId="{0015FA99-8D21-4F12-8AC4-D7CB4F99C1A7}" type="presParOf" srcId="{2FDDA1F0-216E-48F4-B9DA-1D7472BF779B}" destId="{62563F49-3954-4BE3-9FF0-13239CC984AE}" srcOrd="0" destOrd="0" presId="urn:microsoft.com/office/officeart/2005/8/layout/process5"/>
    <dgm:cxn modelId="{E4AD382D-1F64-45B3-A330-6FA37E4E12A9}" type="presParOf" srcId="{88124912-AAB4-4F54-83DB-5CE471E8E3F6}" destId="{43851BD3-C517-4A97-8F3B-E2EE01703861}" srcOrd="4" destOrd="0" presId="urn:microsoft.com/office/officeart/2005/8/layout/process5"/>
    <dgm:cxn modelId="{CE264A7C-DA3F-4900-A2F4-ED63CFFB5EC8}" type="presParOf" srcId="{88124912-AAB4-4F54-83DB-5CE471E8E3F6}" destId="{54A37975-AAD7-4A51-8D21-24EF4B315E9B}" srcOrd="5" destOrd="0" presId="urn:microsoft.com/office/officeart/2005/8/layout/process5"/>
    <dgm:cxn modelId="{F2576E72-D041-4470-B85E-763B37244E7D}" type="presParOf" srcId="{54A37975-AAD7-4A51-8D21-24EF4B315E9B}" destId="{7E4FAAB9-CA9A-4D15-B47F-93716C5A193D}" srcOrd="0" destOrd="0" presId="urn:microsoft.com/office/officeart/2005/8/layout/process5"/>
    <dgm:cxn modelId="{BC43A1F3-7DCA-4E02-BDAA-A0A190093445}" type="presParOf" srcId="{88124912-AAB4-4F54-83DB-5CE471E8E3F6}" destId="{B34F3225-44F8-4107-A027-DF74EA4B2925}" srcOrd="6" destOrd="0" presId="urn:microsoft.com/office/officeart/2005/8/layout/process5"/>
    <dgm:cxn modelId="{C5275E6F-36C8-4CD6-90AC-9A89F35CF10B}" type="presParOf" srcId="{88124912-AAB4-4F54-83DB-5CE471E8E3F6}" destId="{2A7C2A3A-5A3D-4EC7-9518-FDDB9F448D35}" srcOrd="7" destOrd="0" presId="urn:microsoft.com/office/officeart/2005/8/layout/process5"/>
    <dgm:cxn modelId="{14BF801B-671E-4A5D-9A30-50C2DFC77EA9}" type="presParOf" srcId="{2A7C2A3A-5A3D-4EC7-9518-FDDB9F448D35}" destId="{C815ED03-C038-4E43-8E61-807509E133C4}" srcOrd="0" destOrd="0" presId="urn:microsoft.com/office/officeart/2005/8/layout/process5"/>
    <dgm:cxn modelId="{17F001B2-DC43-4379-8D6C-DE361C950AF4}" type="presParOf" srcId="{88124912-AAB4-4F54-83DB-5CE471E8E3F6}" destId="{15513E17-B369-4B62-8D49-D62FE5992CE6}" srcOrd="8" destOrd="0" presId="urn:microsoft.com/office/officeart/2005/8/layout/process5"/>
    <dgm:cxn modelId="{6A994FAC-1F4E-4DB1-BEB9-F0D840370ACC}" type="presParOf" srcId="{88124912-AAB4-4F54-83DB-5CE471E8E3F6}" destId="{FD91F2FD-5277-4F0C-8B9C-6E01FD65369C}" srcOrd="9" destOrd="0" presId="urn:microsoft.com/office/officeart/2005/8/layout/process5"/>
    <dgm:cxn modelId="{2EA394AD-34E7-4C40-8C5E-7AB9146295B8}" type="presParOf" srcId="{FD91F2FD-5277-4F0C-8B9C-6E01FD65369C}" destId="{983A5627-6545-49F4-8A0E-B74005829429}" srcOrd="0" destOrd="0" presId="urn:microsoft.com/office/officeart/2005/8/layout/process5"/>
    <dgm:cxn modelId="{5CE4F8EA-8A54-4F82-8DAF-8B9045C1738F}" type="presParOf" srcId="{88124912-AAB4-4F54-83DB-5CE471E8E3F6}" destId="{84717743-80BE-4C27-9B8C-F6B6EDF29FD8}" srcOrd="10" destOrd="0" presId="urn:microsoft.com/office/officeart/2005/8/layout/process5"/>
    <dgm:cxn modelId="{C82A403E-9C57-4BEE-8E29-B382B8A9B1B1}" type="presParOf" srcId="{88124912-AAB4-4F54-83DB-5CE471E8E3F6}" destId="{2694ABAE-1E18-4F27-8A3B-85F4C22927C0}" srcOrd="11" destOrd="0" presId="urn:microsoft.com/office/officeart/2005/8/layout/process5"/>
    <dgm:cxn modelId="{64091A30-D676-46EB-907B-40C64A71FB0E}" type="presParOf" srcId="{2694ABAE-1E18-4F27-8A3B-85F4C22927C0}" destId="{B29B4E07-2EF1-4D5B-AD99-33F57008CB43}" srcOrd="0" destOrd="0" presId="urn:microsoft.com/office/officeart/2005/8/layout/process5"/>
    <dgm:cxn modelId="{F603CCDA-AEE2-42A1-A31B-25C4E04F7695}" type="presParOf" srcId="{88124912-AAB4-4F54-83DB-5CE471E8E3F6}" destId="{A7837EA9-97D0-4423-90C0-E15E9EE76BD0}" srcOrd="12" destOrd="0" presId="urn:microsoft.com/office/officeart/2005/8/layout/process5"/>
    <dgm:cxn modelId="{831C5588-5A81-4D31-9620-4EEFAB851326}" type="presParOf" srcId="{88124912-AAB4-4F54-83DB-5CE471E8E3F6}" destId="{CEAD78A2-87D0-46B1-B2DC-1AEADC956BB2}" srcOrd="13" destOrd="0" presId="urn:microsoft.com/office/officeart/2005/8/layout/process5"/>
    <dgm:cxn modelId="{4B198654-166B-4464-9CE3-B582FB8BD77E}" type="presParOf" srcId="{CEAD78A2-87D0-46B1-B2DC-1AEADC956BB2}" destId="{5DFAB78B-11AB-448B-8672-EDAF7CF5392B}" srcOrd="0" destOrd="0" presId="urn:microsoft.com/office/officeart/2005/8/layout/process5"/>
    <dgm:cxn modelId="{FC2432CF-7614-4E65-9E03-0BF65EDEE818}" type="presParOf" srcId="{88124912-AAB4-4F54-83DB-5CE471E8E3F6}" destId="{517CB373-0D68-48B8-B075-402BEFE46C68}" srcOrd="14" destOrd="0" presId="urn:microsoft.com/office/officeart/2005/8/layout/process5"/>
    <dgm:cxn modelId="{FAF1E299-12B8-4D68-BCC8-6C25AAC4E4B0}" type="presParOf" srcId="{88124912-AAB4-4F54-83DB-5CE471E8E3F6}" destId="{FC2CFAEF-7A2E-4881-A6F7-330828D5C75E}" srcOrd="15" destOrd="0" presId="urn:microsoft.com/office/officeart/2005/8/layout/process5"/>
    <dgm:cxn modelId="{AA73AB86-BAE3-4A9A-9E2C-59A01CDF59C7}" type="presParOf" srcId="{FC2CFAEF-7A2E-4881-A6F7-330828D5C75E}" destId="{1859C7CE-0F34-480B-A714-83D8192D5A0C}" srcOrd="0" destOrd="0" presId="urn:microsoft.com/office/officeart/2005/8/layout/process5"/>
    <dgm:cxn modelId="{141BAD12-4C4C-4863-9AD6-BF7AE07006FC}" type="presParOf" srcId="{88124912-AAB4-4F54-83DB-5CE471E8E3F6}" destId="{741DFF8B-D836-432D-A216-03F344D4EDB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66888-F6B6-4945-AC37-B4AF9694F4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13F0E06-C900-422F-822C-9111DDE7B6B8}">
      <dgm:prSet phldrT="[Text]" custT="1"/>
      <dgm:spPr>
        <a:blipFill rotWithShape="0">
          <a:blip xmlns:r="http://schemas.openxmlformats.org/officeDocument/2006/relationships" r:embed="rId1"/>
          <a:tile tx="0" ty="0" sx="100000" sy="100000" flip="none" algn="tl"/>
        </a:blipFill>
        <a:ln>
          <a:solidFill>
            <a:schemeClr val="tx2">
              <a:lumMod val="75000"/>
            </a:schemeClr>
          </a:solidFill>
        </a:ln>
      </dgm:spPr>
      <dgm:t>
        <a:bodyPr/>
        <a:lstStyle/>
        <a:p>
          <a:r>
            <a:rPr lang="en-US" sz="1100" b="1" dirty="0" smtClean="0">
              <a:solidFill>
                <a:schemeClr val="tx1"/>
              </a:solidFill>
              <a:effectLst/>
            </a:rPr>
            <a:t>Receive Complete Decease withdrawal application</a:t>
          </a:r>
          <a:endParaRPr lang="en-US" sz="1100" b="1" dirty="0">
            <a:solidFill>
              <a:schemeClr val="tx1"/>
            </a:solidFill>
            <a:effectLst/>
          </a:endParaRPr>
        </a:p>
      </dgm:t>
    </dgm:pt>
    <dgm:pt modelId="{C096AF13-4BF1-4F5F-AA94-1A32134A2530}" type="parTrans" cxnId="{607DE1AE-E35E-49E0-97C0-B3281374FFC8}">
      <dgm:prSet/>
      <dgm:spPr/>
      <dgm:t>
        <a:bodyPr/>
        <a:lstStyle/>
        <a:p>
          <a:endParaRPr lang="en-US"/>
        </a:p>
      </dgm:t>
    </dgm:pt>
    <dgm:pt modelId="{BC9545ED-F752-479D-8A66-DC67C5B31DF1}" type="sibTrans" cxnId="{607DE1AE-E35E-49E0-97C0-B3281374FFC8}">
      <dgm:prSet/>
      <dgm:spPr/>
      <dgm:t>
        <a:bodyPr/>
        <a:lstStyle/>
        <a:p>
          <a:endParaRPr lang="en-US"/>
        </a:p>
      </dgm:t>
    </dgm:pt>
    <dgm:pt modelId="{B39BDFF7-1511-4263-B7C7-FC79C7E97A5A}">
      <dgm:prSet phldrT="[Text]" custT="1"/>
      <dgm:spPr>
        <a:blipFill rotWithShape="0">
          <a:blip xmlns:r="http://schemas.openxmlformats.org/officeDocument/2006/relationships" r:embed="rId2"/>
          <a:tile tx="0" ty="0" sx="100000" sy="100000" flip="none" algn="tl"/>
        </a:blipFill>
        <a:ln>
          <a:solidFill>
            <a:schemeClr val="tx2">
              <a:lumMod val="75000"/>
            </a:schemeClr>
          </a:solidFill>
        </a:ln>
      </dgm:spPr>
      <dgm:t>
        <a:bodyPr/>
        <a:lstStyle/>
        <a:p>
          <a:pPr algn="ctr"/>
          <a:r>
            <a:rPr lang="en-GB" sz="1050" b="1" dirty="0" smtClean="0">
              <a:solidFill>
                <a:schemeClr val="tx1"/>
              </a:solidFill>
              <a:effectLst/>
            </a:rPr>
            <a:t>Await Payment approval from </a:t>
          </a:r>
          <a:r>
            <a:rPr lang="en-GB" sz="1050" b="1" dirty="0" err="1" smtClean="0">
              <a:solidFill>
                <a:schemeClr val="tx1"/>
              </a:solidFill>
              <a:effectLst/>
            </a:rPr>
            <a:t>PenCom</a:t>
          </a:r>
          <a:r>
            <a:rPr lang="en-GB" sz="1050" b="1" dirty="0" smtClean="0">
              <a:solidFill>
                <a:schemeClr val="tx1"/>
              </a:solidFill>
              <a:effectLst/>
            </a:rPr>
            <a:t> </a:t>
          </a:r>
          <a:endParaRPr lang="en-US" sz="1050" b="1" dirty="0" smtClean="0">
            <a:solidFill>
              <a:schemeClr val="tx1"/>
            </a:solidFill>
            <a:effectLst/>
          </a:endParaRPr>
        </a:p>
        <a:p>
          <a:pPr algn="ctr"/>
          <a:endParaRPr lang="en-US" sz="1050" b="1" dirty="0">
            <a:solidFill>
              <a:schemeClr val="tx1"/>
            </a:solidFill>
            <a:effectLst>
              <a:outerShdw blurRad="38100" dist="38100" dir="2700000" algn="tl">
                <a:srgbClr val="000000">
                  <a:alpha val="43137"/>
                </a:srgbClr>
              </a:outerShdw>
            </a:effectLst>
          </a:endParaRPr>
        </a:p>
      </dgm:t>
    </dgm:pt>
    <dgm:pt modelId="{9A74312B-7D58-4D32-8156-7F099A8CFCC9}" type="parTrans" cxnId="{58B6A56D-D97C-4CF1-9CC7-25BE9D342DB9}">
      <dgm:prSet/>
      <dgm:spPr/>
      <dgm:t>
        <a:bodyPr/>
        <a:lstStyle/>
        <a:p>
          <a:endParaRPr lang="en-US"/>
        </a:p>
      </dgm:t>
    </dgm:pt>
    <dgm:pt modelId="{F33A0BFE-DA23-4F88-9400-D8F418839A53}" type="sibTrans" cxnId="{58B6A56D-D97C-4CF1-9CC7-25BE9D342DB9}">
      <dgm:prSet/>
      <dgm:spPr/>
      <dgm:t>
        <a:bodyPr/>
        <a:lstStyle/>
        <a:p>
          <a:endParaRPr lang="en-US"/>
        </a:p>
      </dgm:t>
    </dgm:pt>
    <dgm:pt modelId="{05F5D812-435A-44BB-8E9E-D2FA17063CB2}">
      <dgm:prSet phldrT="[Text]" custT="1"/>
      <dgm:spPr>
        <a:blipFill rotWithShape="0">
          <a:blip xmlns:r="http://schemas.openxmlformats.org/officeDocument/2006/relationships" r:embed="rId3"/>
          <a:tile tx="0" ty="0" sx="100000" sy="100000" flip="none" algn="tl"/>
        </a:blipFill>
        <a:ln>
          <a:solidFill>
            <a:schemeClr val="tx2">
              <a:lumMod val="75000"/>
            </a:schemeClr>
          </a:solidFill>
        </a:ln>
      </dgm:spPr>
      <dgm:t>
        <a:bodyPr/>
        <a:lstStyle/>
        <a:p>
          <a:r>
            <a:rPr lang="en-GB" sz="1050" b="1" dirty="0" smtClean="0">
              <a:solidFill>
                <a:schemeClr val="tx1"/>
              </a:solidFill>
              <a:effectLst/>
            </a:rPr>
            <a:t>Review of RMAS before submission </a:t>
          </a:r>
          <a:endParaRPr lang="en-US" sz="1050" b="1" dirty="0" smtClean="0">
            <a:solidFill>
              <a:schemeClr val="tx1"/>
            </a:solidFill>
            <a:effectLst/>
          </a:endParaRPr>
        </a:p>
      </dgm:t>
    </dgm:pt>
    <dgm:pt modelId="{FF520A4E-7FBA-4CEA-A183-C92A170FBE86}" type="parTrans" cxnId="{5AC8C979-EAEF-4AB2-9B46-59C93C1A7FC7}">
      <dgm:prSet/>
      <dgm:spPr/>
      <dgm:t>
        <a:bodyPr/>
        <a:lstStyle/>
        <a:p>
          <a:endParaRPr lang="en-US"/>
        </a:p>
      </dgm:t>
    </dgm:pt>
    <dgm:pt modelId="{E7D15FDF-09E4-454D-B540-BF328E229E3B}" type="sibTrans" cxnId="{5AC8C979-EAEF-4AB2-9B46-59C93C1A7FC7}">
      <dgm:prSet/>
      <dgm:spPr/>
      <dgm:t>
        <a:bodyPr/>
        <a:lstStyle/>
        <a:p>
          <a:endParaRPr lang="en-US"/>
        </a:p>
      </dgm:t>
    </dgm:pt>
    <dgm:pt modelId="{12C17EAE-9DCF-4142-941B-82E6B0CC6D16}">
      <dgm:prSet phldrT="[Text]" custT="1"/>
      <dgm:spPr>
        <a:blipFill rotWithShape="0">
          <a:blip xmlns:r="http://schemas.openxmlformats.org/officeDocument/2006/relationships" r:embed="rId4"/>
          <a:tile tx="0" ty="0" sx="100000" sy="100000" flip="none" algn="tl"/>
        </a:blipFill>
        <a:ln>
          <a:solidFill>
            <a:schemeClr val="tx2">
              <a:lumMod val="75000"/>
            </a:schemeClr>
          </a:solidFill>
        </a:ln>
      </dgm:spPr>
      <dgm:t>
        <a:bodyPr/>
        <a:lstStyle/>
        <a:p>
          <a:r>
            <a:rPr lang="en-US" sz="1050" b="1" dirty="0" smtClean="0">
              <a:solidFill>
                <a:schemeClr val="tx1"/>
              </a:solidFill>
              <a:effectLst/>
            </a:rPr>
            <a:t>CTC  - letter of Administration from  High  court</a:t>
          </a:r>
        </a:p>
        <a:p>
          <a:endParaRPr lang="en-US" sz="1050" b="1" dirty="0" smtClean="0">
            <a:solidFill>
              <a:schemeClr val="tx1"/>
            </a:solidFill>
            <a:effectLst>
              <a:outerShdw blurRad="38100" dist="38100" dir="2700000" algn="tl">
                <a:srgbClr val="000000">
                  <a:alpha val="43137"/>
                </a:srgbClr>
              </a:outerShdw>
            </a:effectLst>
          </a:endParaRPr>
        </a:p>
      </dgm:t>
    </dgm:pt>
    <dgm:pt modelId="{9821EAD9-88EB-4916-B495-ED08C09DC7F5}" type="parTrans" cxnId="{F3D301C2-AF1C-4BFE-8BE8-9C31C78BEC78}">
      <dgm:prSet/>
      <dgm:spPr/>
      <dgm:t>
        <a:bodyPr/>
        <a:lstStyle/>
        <a:p>
          <a:endParaRPr lang="en-US"/>
        </a:p>
      </dgm:t>
    </dgm:pt>
    <dgm:pt modelId="{F0146617-EE48-41B6-BF16-61C7C3FE0A65}" type="sibTrans" cxnId="{F3D301C2-AF1C-4BFE-8BE8-9C31C78BEC78}">
      <dgm:prSet/>
      <dgm:spPr/>
      <dgm:t>
        <a:bodyPr/>
        <a:lstStyle/>
        <a:p>
          <a:endParaRPr lang="en-US"/>
        </a:p>
      </dgm:t>
    </dgm:pt>
    <dgm:pt modelId="{8A92F540-684F-4839-B65A-086BBF4D205D}">
      <dgm:prSet phldrT="[Text]" custT="1"/>
      <dgm:spPr>
        <a:blipFill rotWithShape="0">
          <a:blip xmlns:r="http://schemas.openxmlformats.org/officeDocument/2006/relationships" r:embed="rId5"/>
          <a:tile tx="0" ty="0" sx="100000" sy="100000" flip="none" algn="tl"/>
        </a:blipFill>
        <a:ln>
          <a:solidFill>
            <a:schemeClr val="tx2">
              <a:lumMod val="75000"/>
            </a:schemeClr>
          </a:solidFill>
        </a:ln>
      </dgm:spPr>
      <dgm:t>
        <a:bodyPr/>
        <a:lstStyle/>
        <a:p>
          <a:r>
            <a:rPr lang="en-US" sz="1050" b="1" dirty="0" smtClean="0">
              <a:solidFill>
                <a:schemeClr val="tx1"/>
              </a:solidFill>
              <a:effectLst/>
            </a:rPr>
            <a:t>Populate soft copy with</a:t>
          </a:r>
          <a:r>
            <a:rPr lang="en-GB" sz="1050" b="1" dirty="0" smtClean="0">
              <a:solidFill>
                <a:schemeClr val="tx1"/>
              </a:solidFill>
              <a:effectLst/>
            </a:rPr>
            <a:t> </a:t>
          </a:r>
          <a:r>
            <a:rPr lang="en-US" sz="1050" b="1" dirty="0" smtClean="0">
              <a:solidFill>
                <a:schemeClr val="tx1"/>
              </a:solidFill>
              <a:effectLst/>
            </a:rPr>
            <a:t>Photo Copies of </a:t>
          </a:r>
          <a:r>
            <a:rPr lang="en-GB" sz="1050" b="1" dirty="0" smtClean="0">
              <a:solidFill>
                <a:schemeClr val="tx1"/>
              </a:solidFill>
              <a:effectLst/>
            </a:rPr>
            <a:t>other supporting documents  and send to </a:t>
          </a:r>
          <a:r>
            <a:rPr lang="en-GB" sz="1050" b="1" dirty="0" err="1" smtClean="0">
              <a:solidFill>
                <a:schemeClr val="tx1"/>
              </a:solidFill>
              <a:effectLst/>
            </a:rPr>
            <a:t>PenCom</a:t>
          </a:r>
          <a:r>
            <a:rPr lang="en-GB" sz="1050" b="1" dirty="0" smtClean="0">
              <a:solidFill>
                <a:schemeClr val="tx1"/>
              </a:solidFill>
              <a:effectLst/>
            </a:rPr>
            <a:t> for approval via </a:t>
          </a:r>
          <a:r>
            <a:rPr lang="en-GB" sz="1050" b="1" dirty="0" smtClean="0">
              <a:solidFill>
                <a:schemeClr val="tx1"/>
              </a:solidFill>
              <a:effectLst/>
            </a:rPr>
            <a:t>RMASs/hard </a:t>
          </a:r>
          <a:r>
            <a:rPr lang="en-GB" sz="1050" b="1" dirty="0" smtClean="0">
              <a:solidFill>
                <a:schemeClr val="tx1"/>
              </a:solidFill>
              <a:effectLst/>
            </a:rPr>
            <a:t>copy</a:t>
          </a:r>
          <a:endParaRPr lang="en-US" sz="1050" b="1" dirty="0">
            <a:solidFill>
              <a:schemeClr val="tx1"/>
            </a:solidFill>
            <a:effectLst/>
          </a:endParaRPr>
        </a:p>
      </dgm:t>
    </dgm:pt>
    <dgm:pt modelId="{7ED4BA4E-E66C-43AE-AE3C-C0F2C078B19F}" type="parTrans" cxnId="{EC49651A-F721-465F-9E32-BB397BD64859}">
      <dgm:prSet/>
      <dgm:spPr/>
      <dgm:t>
        <a:bodyPr/>
        <a:lstStyle/>
        <a:p>
          <a:endParaRPr lang="en-US"/>
        </a:p>
      </dgm:t>
    </dgm:pt>
    <dgm:pt modelId="{DFBF3569-38B1-48EE-9BF6-DA8EBBCD77E6}" type="sibTrans" cxnId="{EC49651A-F721-465F-9E32-BB397BD64859}">
      <dgm:prSet/>
      <dgm:spPr/>
      <dgm:t>
        <a:bodyPr/>
        <a:lstStyle/>
        <a:p>
          <a:endParaRPr lang="en-US"/>
        </a:p>
      </dgm:t>
    </dgm:pt>
    <dgm:pt modelId="{C6EDF7F8-8EE8-4C20-AE24-FE070087CAFF}">
      <dgm:prSet phldrT="[Text]" custT="1"/>
      <dgm:spPr>
        <a:blipFill rotWithShape="0">
          <a:blip xmlns:r="http://schemas.openxmlformats.org/officeDocument/2006/relationships" r:embed="rId6"/>
          <a:tile tx="0" ty="0" sx="100000" sy="100000" flip="none" algn="tl"/>
        </a:blipFill>
        <a:ln>
          <a:solidFill>
            <a:schemeClr val="tx2">
              <a:lumMod val="75000"/>
            </a:schemeClr>
          </a:solidFill>
        </a:ln>
      </dgm:spPr>
      <dgm:t>
        <a:bodyPr/>
        <a:lstStyle/>
        <a:p>
          <a:r>
            <a:rPr lang="en-US" sz="1050" b="1" dirty="0" smtClean="0">
              <a:solidFill>
                <a:schemeClr val="tx1"/>
              </a:solidFill>
              <a:effectLst/>
            </a:rPr>
            <a:t>Coalition of PIN for SNR and certificate of membership printout</a:t>
          </a:r>
        </a:p>
        <a:p>
          <a:endParaRPr lang="en-US" sz="1050" b="1" dirty="0" smtClean="0">
            <a:solidFill>
              <a:schemeClr val="tx1"/>
            </a:solidFill>
            <a:effectLst>
              <a:outerShdw blurRad="38100" dist="38100" dir="2700000" algn="tl">
                <a:srgbClr val="000000">
                  <a:alpha val="43137"/>
                </a:srgbClr>
              </a:outerShdw>
            </a:effectLst>
          </a:endParaRPr>
        </a:p>
      </dgm:t>
    </dgm:pt>
    <dgm:pt modelId="{5F53C140-BB5D-484B-BD1C-0314C3A66F6A}" type="parTrans" cxnId="{E0EDECA2-7216-48B1-A967-B4455AE875F4}">
      <dgm:prSet/>
      <dgm:spPr/>
      <dgm:t>
        <a:bodyPr/>
        <a:lstStyle/>
        <a:p>
          <a:endParaRPr lang="en-US"/>
        </a:p>
      </dgm:t>
    </dgm:pt>
    <dgm:pt modelId="{8D80F789-211A-4685-9751-E2E69626A156}" type="sibTrans" cxnId="{E0EDECA2-7216-48B1-A967-B4455AE875F4}">
      <dgm:prSet/>
      <dgm:spPr/>
      <dgm:t>
        <a:bodyPr/>
        <a:lstStyle/>
        <a:p>
          <a:endParaRPr lang="en-US"/>
        </a:p>
      </dgm:t>
    </dgm:pt>
    <dgm:pt modelId="{B4026A4F-1E00-4D42-B243-F3305B95EC50}">
      <dgm:prSet phldrT="[Text]" custT="1"/>
      <dgm:spPr>
        <a:blipFill rotWithShape="0">
          <a:blip xmlns:r="http://schemas.openxmlformats.org/officeDocument/2006/relationships" r:embed="rId7"/>
          <a:tile tx="0" ty="0" sx="100000" sy="100000" flip="none" algn="tl"/>
        </a:blipFill>
        <a:ln>
          <a:solidFill>
            <a:schemeClr val="tx2">
              <a:lumMod val="75000"/>
            </a:schemeClr>
          </a:solidFill>
        </a:ln>
      </dgm:spPr>
      <dgm:t>
        <a:bodyPr/>
        <a:lstStyle/>
        <a:p>
          <a:r>
            <a:rPr lang="en-GB" sz="1050" b="1" dirty="0" smtClean="0">
              <a:solidFill>
                <a:schemeClr val="tx1"/>
              </a:solidFill>
              <a:effectLst/>
            </a:rPr>
            <a:t>In- house review after approval ( Benefit Admin Compliance and Signatories)</a:t>
          </a:r>
        </a:p>
        <a:p>
          <a:endParaRPr lang="en-GB" sz="1050" b="1" dirty="0" smtClean="0">
            <a:solidFill>
              <a:schemeClr val="tx1"/>
            </a:solidFill>
            <a:effectLst>
              <a:outerShdw blurRad="38100" dist="38100" dir="2700000" algn="tl">
                <a:srgbClr val="000000">
                  <a:alpha val="43137"/>
                </a:srgbClr>
              </a:outerShdw>
            </a:effectLst>
          </a:endParaRPr>
        </a:p>
      </dgm:t>
    </dgm:pt>
    <dgm:pt modelId="{0C42C685-C548-46D7-B197-991584369F5B}" type="parTrans" cxnId="{4FF5552F-BE84-4A9C-9645-213B2C1B6912}">
      <dgm:prSet/>
      <dgm:spPr/>
      <dgm:t>
        <a:bodyPr/>
        <a:lstStyle/>
        <a:p>
          <a:endParaRPr lang="en-US"/>
        </a:p>
      </dgm:t>
    </dgm:pt>
    <dgm:pt modelId="{B87DC6A5-31DA-4350-9F80-A450B1A36320}" type="sibTrans" cxnId="{4FF5552F-BE84-4A9C-9645-213B2C1B6912}">
      <dgm:prSet/>
      <dgm:spPr/>
      <dgm:t>
        <a:bodyPr/>
        <a:lstStyle/>
        <a:p>
          <a:endParaRPr lang="en-US"/>
        </a:p>
      </dgm:t>
    </dgm:pt>
    <dgm:pt modelId="{8C6B1F3F-82D2-414E-8A73-D7379D6551ED}">
      <dgm:prSet phldrT="[Text]" custT="1"/>
      <dgm:spPr>
        <a:solidFill>
          <a:schemeClr val="accent5">
            <a:lumMod val="60000"/>
            <a:lumOff val="40000"/>
          </a:schemeClr>
        </a:solidFill>
        <a:ln>
          <a:solidFill>
            <a:schemeClr val="tx2">
              <a:lumMod val="75000"/>
            </a:schemeClr>
          </a:solidFill>
        </a:ln>
      </dgm:spPr>
      <dgm:t>
        <a:bodyPr/>
        <a:lstStyle/>
        <a:p>
          <a:r>
            <a:rPr lang="en-GB" sz="1050" b="1" dirty="0" smtClean="0">
              <a:solidFill>
                <a:schemeClr val="tx1"/>
              </a:solidFill>
              <a:effectLst/>
            </a:rPr>
            <a:t>Payment transfer </a:t>
          </a:r>
          <a:r>
            <a:rPr lang="en-GB" sz="1050" b="1" dirty="0" smtClean="0">
              <a:solidFill>
                <a:schemeClr val="tx1"/>
              </a:solidFill>
              <a:effectLst/>
            </a:rPr>
            <a:t>beneficiary’s </a:t>
          </a:r>
          <a:r>
            <a:rPr lang="en-GB" sz="1050" b="1" dirty="0" smtClean="0">
              <a:solidFill>
                <a:schemeClr val="tx1"/>
              </a:solidFill>
              <a:effectLst/>
            </a:rPr>
            <a:t>designated bank account                                                                                                                   (within 48 hours)   CUSTODIAN</a:t>
          </a:r>
          <a:endParaRPr lang="en-US" sz="1050" b="1" dirty="0">
            <a:solidFill>
              <a:schemeClr val="tx1"/>
            </a:solidFill>
            <a:effectLst/>
          </a:endParaRPr>
        </a:p>
      </dgm:t>
    </dgm:pt>
    <dgm:pt modelId="{FAC9DEE7-DA0D-4899-8AA8-328D98E08955}" type="parTrans" cxnId="{C3079D06-0212-4687-83DF-3A697131D30A}">
      <dgm:prSet/>
      <dgm:spPr/>
      <dgm:t>
        <a:bodyPr/>
        <a:lstStyle/>
        <a:p>
          <a:endParaRPr lang="en-US"/>
        </a:p>
      </dgm:t>
    </dgm:pt>
    <dgm:pt modelId="{E65375D8-BD5F-4832-B946-509BE05A4BB8}" type="sibTrans" cxnId="{C3079D06-0212-4687-83DF-3A697131D30A}">
      <dgm:prSet/>
      <dgm:spPr/>
      <dgm:t>
        <a:bodyPr/>
        <a:lstStyle/>
        <a:p>
          <a:endParaRPr lang="en-US"/>
        </a:p>
      </dgm:t>
    </dgm:pt>
    <dgm:pt modelId="{13F7E90D-CE12-4E6B-9894-5613E388A594}">
      <dgm:prSet phldrT="[Text]" custT="1"/>
      <dgm:spPr>
        <a:blipFill rotWithShape="0">
          <a:blip xmlns:r="http://schemas.openxmlformats.org/officeDocument/2006/relationships" r:embed="rId8"/>
          <a:tile tx="0" ty="0" sx="100000" sy="100000" flip="none" algn="tl"/>
        </a:blipFill>
        <a:ln>
          <a:solidFill>
            <a:schemeClr val="tx2">
              <a:lumMod val="75000"/>
            </a:schemeClr>
          </a:solidFill>
        </a:ln>
      </dgm:spPr>
      <dgm:t>
        <a:bodyPr/>
        <a:lstStyle/>
        <a:p>
          <a:r>
            <a:rPr lang="en-US" sz="1050" b="1" dirty="0" smtClean="0">
              <a:solidFill>
                <a:schemeClr val="tx1"/>
              </a:solidFill>
              <a:effectLst/>
            </a:rPr>
            <a:t>Filing &amp; Retrieval (MANUAL)</a:t>
          </a:r>
          <a:endParaRPr lang="en-US" sz="1050" b="1" dirty="0">
            <a:solidFill>
              <a:schemeClr val="tx1"/>
            </a:solidFill>
            <a:effectLst/>
          </a:endParaRPr>
        </a:p>
      </dgm:t>
    </dgm:pt>
    <dgm:pt modelId="{74A43FEA-7F69-4EA9-B1F7-E5F4B590DBB9}" type="parTrans" cxnId="{B695A4A6-A339-483C-B518-25FE4229781A}">
      <dgm:prSet/>
      <dgm:spPr/>
      <dgm:t>
        <a:bodyPr/>
        <a:lstStyle/>
        <a:p>
          <a:endParaRPr lang="en-US"/>
        </a:p>
      </dgm:t>
    </dgm:pt>
    <dgm:pt modelId="{D175D25E-621C-48B7-96AC-C9B30BA5D26C}" type="sibTrans" cxnId="{B695A4A6-A339-483C-B518-25FE4229781A}">
      <dgm:prSet/>
      <dgm:spPr/>
      <dgm:t>
        <a:bodyPr/>
        <a:lstStyle/>
        <a:p>
          <a:endParaRPr lang="en-US"/>
        </a:p>
      </dgm:t>
    </dgm:pt>
    <dgm:pt modelId="{5AD95D6B-FFA6-4591-8D14-6C566700B274}" type="pres">
      <dgm:prSet presAssocID="{93B66888-F6B6-4945-AC37-B4AF9694F458}" presName="diagram" presStyleCnt="0">
        <dgm:presLayoutVars>
          <dgm:dir/>
          <dgm:resizeHandles val="exact"/>
        </dgm:presLayoutVars>
      </dgm:prSet>
      <dgm:spPr/>
      <dgm:t>
        <a:bodyPr/>
        <a:lstStyle/>
        <a:p>
          <a:endParaRPr lang="en-US"/>
        </a:p>
      </dgm:t>
    </dgm:pt>
    <dgm:pt modelId="{1B45D3B3-49C2-42D6-B3E2-F9115516F410}" type="pres">
      <dgm:prSet presAssocID="{813F0E06-C900-422F-822C-9111DDE7B6B8}" presName="node" presStyleLbl="node1" presStyleIdx="0" presStyleCnt="9">
        <dgm:presLayoutVars>
          <dgm:bulletEnabled val="1"/>
        </dgm:presLayoutVars>
      </dgm:prSet>
      <dgm:spPr/>
      <dgm:t>
        <a:bodyPr/>
        <a:lstStyle/>
        <a:p>
          <a:endParaRPr lang="en-US"/>
        </a:p>
      </dgm:t>
    </dgm:pt>
    <dgm:pt modelId="{E0119FC0-1500-456C-A105-73BA7F6B1A56}" type="pres">
      <dgm:prSet presAssocID="{BC9545ED-F752-479D-8A66-DC67C5B31DF1}" presName="sibTrans" presStyleLbl="sibTrans2D1" presStyleIdx="0" presStyleCnt="8"/>
      <dgm:spPr/>
      <dgm:t>
        <a:bodyPr/>
        <a:lstStyle/>
        <a:p>
          <a:endParaRPr lang="en-US"/>
        </a:p>
      </dgm:t>
    </dgm:pt>
    <dgm:pt modelId="{C388F125-7823-4091-B97C-11C82D97E8C8}" type="pres">
      <dgm:prSet presAssocID="{BC9545ED-F752-479D-8A66-DC67C5B31DF1}" presName="connectorText" presStyleLbl="sibTrans2D1" presStyleIdx="0" presStyleCnt="8"/>
      <dgm:spPr/>
      <dgm:t>
        <a:bodyPr/>
        <a:lstStyle/>
        <a:p>
          <a:endParaRPr lang="en-US"/>
        </a:p>
      </dgm:t>
    </dgm:pt>
    <dgm:pt modelId="{3E7BDBA1-3D02-4985-B319-839D5E923F03}" type="pres">
      <dgm:prSet presAssocID="{C6EDF7F8-8EE8-4C20-AE24-FE070087CAFF}" presName="node" presStyleLbl="node1" presStyleIdx="1" presStyleCnt="9">
        <dgm:presLayoutVars>
          <dgm:bulletEnabled val="1"/>
        </dgm:presLayoutVars>
      </dgm:prSet>
      <dgm:spPr/>
      <dgm:t>
        <a:bodyPr/>
        <a:lstStyle/>
        <a:p>
          <a:endParaRPr lang="en-US"/>
        </a:p>
      </dgm:t>
    </dgm:pt>
    <dgm:pt modelId="{3EEFB82D-CEB8-4C90-87D4-7EF58220068E}" type="pres">
      <dgm:prSet presAssocID="{8D80F789-211A-4685-9751-E2E69626A156}" presName="sibTrans" presStyleLbl="sibTrans2D1" presStyleIdx="1" presStyleCnt="8"/>
      <dgm:spPr/>
      <dgm:t>
        <a:bodyPr/>
        <a:lstStyle/>
        <a:p>
          <a:endParaRPr lang="en-US"/>
        </a:p>
      </dgm:t>
    </dgm:pt>
    <dgm:pt modelId="{64301846-9F97-4E6A-9FC9-023F0524D753}" type="pres">
      <dgm:prSet presAssocID="{8D80F789-211A-4685-9751-E2E69626A156}" presName="connectorText" presStyleLbl="sibTrans2D1" presStyleIdx="1" presStyleCnt="8"/>
      <dgm:spPr/>
      <dgm:t>
        <a:bodyPr/>
        <a:lstStyle/>
        <a:p>
          <a:endParaRPr lang="en-US"/>
        </a:p>
      </dgm:t>
    </dgm:pt>
    <dgm:pt modelId="{85DAA0E6-01D3-4BF3-81EE-93B9CE383C50}" type="pres">
      <dgm:prSet presAssocID="{8A92F540-684F-4839-B65A-086BBF4D205D}" presName="node" presStyleLbl="node1" presStyleIdx="2" presStyleCnt="9">
        <dgm:presLayoutVars>
          <dgm:bulletEnabled val="1"/>
        </dgm:presLayoutVars>
      </dgm:prSet>
      <dgm:spPr/>
      <dgm:t>
        <a:bodyPr/>
        <a:lstStyle/>
        <a:p>
          <a:endParaRPr lang="en-US"/>
        </a:p>
      </dgm:t>
    </dgm:pt>
    <dgm:pt modelId="{F0B4B174-6F5B-40D3-8CFB-1A5462632A26}" type="pres">
      <dgm:prSet presAssocID="{DFBF3569-38B1-48EE-9BF6-DA8EBBCD77E6}" presName="sibTrans" presStyleLbl="sibTrans2D1" presStyleIdx="2" presStyleCnt="8"/>
      <dgm:spPr/>
      <dgm:t>
        <a:bodyPr/>
        <a:lstStyle/>
        <a:p>
          <a:endParaRPr lang="en-US"/>
        </a:p>
      </dgm:t>
    </dgm:pt>
    <dgm:pt modelId="{26BEB3CF-8BA7-4521-A965-569BAFDEDB1E}" type="pres">
      <dgm:prSet presAssocID="{DFBF3569-38B1-48EE-9BF6-DA8EBBCD77E6}" presName="connectorText" presStyleLbl="sibTrans2D1" presStyleIdx="2" presStyleCnt="8"/>
      <dgm:spPr/>
      <dgm:t>
        <a:bodyPr/>
        <a:lstStyle/>
        <a:p>
          <a:endParaRPr lang="en-US"/>
        </a:p>
      </dgm:t>
    </dgm:pt>
    <dgm:pt modelId="{C76E1EE9-914E-484F-891A-0881F18A4103}" type="pres">
      <dgm:prSet presAssocID="{B39BDFF7-1511-4263-B7C7-FC79C7E97A5A}" presName="node" presStyleLbl="node1" presStyleIdx="3" presStyleCnt="9">
        <dgm:presLayoutVars>
          <dgm:bulletEnabled val="1"/>
        </dgm:presLayoutVars>
      </dgm:prSet>
      <dgm:spPr/>
      <dgm:t>
        <a:bodyPr/>
        <a:lstStyle/>
        <a:p>
          <a:endParaRPr lang="en-US"/>
        </a:p>
      </dgm:t>
    </dgm:pt>
    <dgm:pt modelId="{487C48AD-DE6F-4F37-A0E8-BDDC252413D1}" type="pres">
      <dgm:prSet presAssocID="{F33A0BFE-DA23-4F88-9400-D8F418839A53}" presName="sibTrans" presStyleLbl="sibTrans2D1" presStyleIdx="3" presStyleCnt="8"/>
      <dgm:spPr/>
      <dgm:t>
        <a:bodyPr/>
        <a:lstStyle/>
        <a:p>
          <a:endParaRPr lang="en-US"/>
        </a:p>
      </dgm:t>
    </dgm:pt>
    <dgm:pt modelId="{651236A7-3879-44EC-B8D2-4CE9650EB337}" type="pres">
      <dgm:prSet presAssocID="{F33A0BFE-DA23-4F88-9400-D8F418839A53}" presName="connectorText" presStyleLbl="sibTrans2D1" presStyleIdx="3" presStyleCnt="8"/>
      <dgm:spPr/>
      <dgm:t>
        <a:bodyPr/>
        <a:lstStyle/>
        <a:p>
          <a:endParaRPr lang="en-US"/>
        </a:p>
      </dgm:t>
    </dgm:pt>
    <dgm:pt modelId="{EB333313-AF43-4D74-A413-65A02B6C6E9F}" type="pres">
      <dgm:prSet presAssocID="{05F5D812-435A-44BB-8E9E-D2FA17063CB2}" presName="node" presStyleLbl="node1" presStyleIdx="4" presStyleCnt="9">
        <dgm:presLayoutVars>
          <dgm:bulletEnabled val="1"/>
        </dgm:presLayoutVars>
      </dgm:prSet>
      <dgm:spPr/>
      <dgm:t>
        <a:bodyPr/>
        <a:lstStyle/>
        <a:p>
          <a:endParaRPr lang="en-US"/>
        </a:p>
      </dgm:t>
    </dgm:pt>
    <dgm:pt modelId="{D547D68E-20D1-4005-93F8-CC6EB627583A}" type="pres">
      <dgm:prSet presAssocID="{E7D15FDF-09E4-454D-B540-BF328E229E3B}" presName="sibTrans" presStyleLbl="sibTrans2D1" presStyleIdx="4" presStyleCnt="8"/>
      <dgm:spPr/>
      <dgm:t>
        <a:bodyPr/>
        <a:lstStyle/>
        <a:p>
          <a:endParaRPr lang="en-US"/>
        </a:p>
      </dgm:t>
    </dgm:pt>
    <dgm:pt modelId="{76AA8944-3257-4D90-9601-E0C4F6383CE9}" type="pres">
      <dgm:prSet presAssocID="{E7D15FDF-09E4-454D-B540-BF328E229E3B}" presName="connectorText" presStyleLbl="sibTrans2D1" presStyleIdx="4" presStyleCnt="8"/>
      <dgm:spPr/>
      <dgm:t>
        <a:bodyPr/>
        <a:lstStyle/>
        <a:p>
          <a:endParaRPr lang="en-US"/>
        </a:p>
      </dgm:t>
    </dgm:pt>
    <dgm:pt modelId="{DCA8E306-EA5A-4952-83D2-AC4F23D08FD2}" type="pres">
      <dgm:prSet presAssocID="{12C17EAE-9DCF-4142-941B-82E6B0CC6D16}" presName="node" presStyleLbl="node1" presStyleIdx="5" presStyleCnt="9">
        <dgm:presLayoutVars>
          <dgm:bulletEnabled val="1"/>
        </dgm:presLayoutVars>
      </dgm:prSet>
      <dgm:spPr/>
      <dgm:t>
        <a:bodyPr/>
        <a:lstStyle/>
        <a:p>
          <a:endParaRPr lang="en-US"/>
        </a:p>
      </dgm:t>
    </dgm:pt>
    <dgm:pt modelId="{5BC6C6EF-01B2-4C47-A27B-16F8C2F1905F}" type="pres">
      <dgm:prSet presAssocID="{F0146617-EE48-41B6-BF16-61C7C3FE0A65}" presName="sibTrans" presStyleLbl="sibTrans2D1" presStyleIdx="5" presStyleCnt="8"/>
      <dgm:spPr/>
      <dgm:t>
        <a:bodyPr/>
        <a:lstStyle/>
        <a:p>
          <a:endParaRPr lang="en-US"/>
        </a:p>
      </dgm:t>
    </dgm:pt>
    <dgm:pt modelId="{2C855C85-E988-452F-9034-429311701660}" type="pres">
      <dgm:prSet presAssocID="{F0146617-EE48-41B6-BF16-61C7C3FE0A65}" presName="connectorText" presStyleLbl="sibTrans2D1" presStyleIdx="5" presStyleCnt="8"/>
      <dgm:spPr/>
      <dgm:t>
        <a:bodyPr/>
        <a:lstStyle/>
        <a:p>
          <a:endParaRPr lang="en-US"/>
        </a:p>
      </dgm:t>
    </dgm:pt>
    <dgm:pt modelId="{75D3469C-7368-4A05-8DA8-F7FE02625534}" type="pres">
      <dgm:prSet presAssocID="{B4026A4F-1E00-4D42-B243-F3305B95EC50}" presName="node" presStyleLbl="node1" presStyleIdx="6" presStyleCnt="9">
        <dgm:presLayoutVars>
          <dgm:bulletEnabled val="1"/>
        </dgm:presLayoutVars>
      </dgm:prSet>
      <dgm:spPr/>
      <dgm:t>
        <a:bodyPr/>
        <a:lstStyle/>
        <a:p>
          <a:endParaRPr lang="en-US"/>
        </a:p>
      </dgm:t>
    </dgm:pt>
    <dgm:pt modelId="{88C7F8AD-3A5D-492D-AC4B-B7176A80762E}" type="pres">
      <dgm:prSet presAssocID="{B87DC6A5-31DA-4350-9F80-A450B1A36320}" presName="sibTrans" presStyleLbl="sibTrans2D1" presStyleIdx="6" presStyleCnt="8"/>
      <dgm:spPr/>
      <dgm:t>
        <a:bodyPr/>
        <a:lstStyle/>
        <a:p>
          <a:endParaRPr lang="en-US"/>
        </a:p>
      </dgm:t>
    </dgm:pt>
    <dgm:pt modelId="{AA0497C4-3FE9-44C4-A3C5-A9F7E007D8D5}" type="pres">
      <dgm:prSet presAssocID="{B87DC6A5-31DA-4350-9F80-A450B1A36320}" presName="connectorText" presStyleLbl="sibTrans2D1" presStyleIdx="6" presStyleCnt="8"/>
      <dgm:spPr/>
      <dgm:t>
        <a:bodyPr/>
        <a:lstStyle/>
        <a:p>
          <a:endParaRPr lang="en-US"/>
        </a:p>
      </dgm:t>
    </dgm:pt>
    <dgm:pt modelId="{FD08B78E-7391-4133-A14A-7A92E44DEB4C}" type="pres">
      <dgm:prSet presAssocID="{8C6B1F3F-82D2-414E-8A73-D7379D6551ED}" presName="node" presStyleLbl="node1" presStyleIdx="7" presStyleCnt="9">
        <dgm:presLayoutVars>
          <dgm:bulletEnabled val="1"/>
        </dgm:presLayoutVars>
      </dgm:prSet>
      <dgm:spPr/>
      <dgm:t>
        <a:bodyPr/>
        <a:lstStyle/>
        <a:p>
          <a:endParaRPr lang="en-US"/>
        </a:p>
      </dgm:t>
    </dgm:pt>
    <dgm:pt modelId="{9A1B94CA-3F34-45A1-BACC-3F4FE67D1358}" type="pres">
      <dgm:prSet presAssocID="{E65375D8-BD5F-4832-B946-509BE05A4BB8}" presName="sibTrans" presStyleLbl="sibTrans2D1" presStyleIdx="7" presStyleCnt="8"/>
      <dgm:spPr/>
      <dgm:t>
        <a:bodyPr/>
        <a:lstStyle/>
        <a:p>
          <a:endParaRPr lang="en-US"/>
        </a:p>
      </dgm:t>
    </dgm:pt>
    <dgm:pt modelId="{FCDF77E0-29F6-4EE4-8C12-489876BC0504}" type="pres">
      <dgm:prSet presAssocID="{E65375D8-BD5F-4832-B946-509BE05A4BB8}" presName="connectorText" presStyleLbl="sibTrans2D1" presStyleIdx="7" presStyleCnt="8"/>
      <dgm:spPr/>
      <dgm:t>
        <a:bodyPr/>
        <a:lstStyle/>
        <a:p>
          <a:endParaRPr lang="en-US"/>
        </a:p>
      </dgm:t>
    </dgm:pt>
    <dgm:pt modelId="{6EB3536D-5EB5-4A00-BE72-130D10491C33}" type="pres">
      <dgm:prSet presAssocID="{13F7E90D-CE12-4E6B-9894-5613E388A594}" presName="node" presStyleLbl="node1" presStyleIdx="8" presStyleCnt="9">
        <dgm:presLayoutVars>
          <dgm:bulletEnabled val="1"/>
        </dgm:presLayoutVars>
      </dgm:prSet>
      <dgm:spPr/>
      <dgm:t>
        <a:bodyPr/>
        <a:lstStyle/>
        <a:p>
          <a:endParaRPr lang="en-US"/>
        </a:p>
      </dgm:t>
    </dgm:pt>
  </dgm:ptLst>
  <dgm:cxnLst>
    <dgm:cxn modelId="{81BCD03D-1BE8-4D6A-A766-C2CDDA3A1A5C}" type="presOf" srcId="{93B66888-F6B6-4945-AC37-B4AF9694F458}" destId="{5AD95D6B-FFA6-4591-8D14-6C566700B274}" srcOrd="0" destOrd="0" presId="urn:microsoft.com/office/officeart/2005/8/layout/process5"/>
    <dgm:cxn modelId="{E162C139-6770-4998-AD28-F1633B614D8C}" type="presOf" srcId="{BC9545ED-F752-479D-8A66-DC67C5B31DF1}" destId="{E0119FC0-1500-456C-A105-73BA7F6B1A56}" srcOrd="0" destOrd="0" presId="urn:microsoft.com/office/officeart/2005/8/layout/process5"/>
    <dgm:cxn modelId="{4E82C576-0B6A-441A-BF42-11D01BAAC773}" type="presOf" srcId="{E65375D8-BD5F-4832-B946-509BE05A4BB8}" destId="{9A1B94CA-3F34-45A1-BACC-3F4FE67D1358}" srcOrd="0" destOrd="0" presId="urn:microsoft.com/office/officeart/2005/8/layout/process5"/>
    <dgm:cxn modelId="{E0EDECA2-7216-48B1-A967-B4455AE875F4}" srcId="{93B66888-F6B6-4945-AC37-B4AF9694F458}" destId="{C6EDF7F8-8EE8-4C20-AE24-FE070087CAFF}" srcOrd="1" destOrd="0" parTransId="{5F53C140-BB5D-484B-BD1C-0314C3A66F6A}" sibTransId="{8D80F789-211A-4685-9751-E2E69626A156}"/>
    <dgm:cxn modelId="{58B6A56D-D97C-4CF1-9CC7-25BE9D342DB9}" srcId="{93B66888-F6B6-4945-AC37-B4AF9694F458}" destId="{B39BDFF7-1511-4263-B7C7-FC79C7E97A5A}" srcOrd="3" destOrd="0" parTransId="{9A74312B-7D58-4D32-8156-7F099A8CFCC9}" sibTransId="{F33A0BFE-DA23-4F88-9400-D8F418839A53}"/>
    <dgm:cxn modelId="{34F3B395-6EDC-4550-8AB0-41DF08CB41E3}" type="presOf" srcId="{B87DC6A5-31DA-4350-9F80-A450B1A36320}" destId="{AA0497C4-3FE9-44C4-A3C5-A9F7E007D8D5}" srcOrd="1" destOrd="0" presId="urn:microsoft.com/office/officeart/2005/8/layout/process5"/>
    <dgm:cxn modelId="{CF4D55C8-8726-430B-A259-9D4F6596F1C8}" type="presOf" srcId="{8C6B1F3F-82D2-414E-8A73-D7379D6551ED}" destId="{FD08B78E-7391-4133-A14A-7A92E44DEB4C}" srcOrd="0" destOrd="0" presId="urn:microsoft.com/office/officeart/2005/8/layout/process5"/>
    <dgm:cxn modelId="{7B7CCEDC-5DD9-46E7-919C-451DB3EEAB44}" type="presOf" srcId="{BC9545ED-F752-479D-8A66-DC67C5B31DF1}" destId="{C388F125-7823-4091-B97C-11C82D97E8C8}" srcOrd="1" destOrd="0" presId="urn:microsoft.com/office/officeart/2005/8/layout/process5"/>
    <dgm:cxn modelId="{B695A4A6-A339-483C-B518-25FE4229781A}" srcId="{93B66888-F6B6-4945-AC37-B4AF9694F458}" destId="{13F7E90D-CE12-4E6B-9894-5613E388A594}" srcOrd="8" destOrd="0" parTransId="{74A43FEA-7F69-4EA9-B1F7-E5F4B590DBB9}" sibTransId="{D175D25E-621C-48B7-96AC-C9B30BA5D26C}"/>
    <dgm:cxn modelId="{D78E274F-B791-4CA4-8F78-55CD48E7A08F}" type="presOf" srcId="{F33A0BFE-DA23-4F88-9400-D8F418839A53}" destId="{651236A7-3879-44EC-B8D2-4CE9650EB337}" srcOrd="1" destOrd="0" presId="urn:microsoft.com/office/officeart/2005/8/layout/process5"/>
    <dgm:cxn modelId="{69F35773-FBA7-4D16-A9C7-EA823A869280}" type="presOf" srcId="{13F7E90D-CE12-4E6B-9894-5613E388A594}" destId="{6EB3536D-5EB5-4A00-BE72-130D10491C33}" srcOrd="0" destOrd="0" presId="urn:microsoft.com/office/officeart/2005/8/layout/process5"/>
    <dgm:cxn modelId="{C3079D06-0212-4687-83DF-3A697131D30A}" srcId="{93B66888-F6B6-4945-AC37-B4AF9694F458}" destId="{8C6B1F3F-82D2-414E-8A73-D7379D6551ED}" srcOrd="7" destOrd="0" parTransId="{FAC9DEE7-DA0D-4899-8AA8-328D98E08955}" sibTransId="{E65375D8-BD5F-4832-B946-509BE05A4BB8}"/>
    <dgm:cxn modelId="{62E2228A-995F-4F86-BE4A-B1513AF49C8B}" type="presOf" srcId="{05F5D812-435A-44BB-8E9E-D2FA17063CB2}" destId="{EB333313-AF43-4D74-A413-65A02B6C6E9F}" srcOrd="0" destOrd="0" presId="urn:microsoft.com/office/officeart/2005/8/layout/process5"/>
    <dgm:cxn modelId="{57E7A25C-33DB-4F56-9752-C172AB957936}" type="presOf" srcId="{B87DC6A5-31DA-4350-9F80-A450B1A36320}" destId="{88C7F8AD-3A5D-492D-AC4B-B7176A80762E}" srcOrd="0" destOrd="0" presId="urn:microsoft.com/office/officeart/2005/8/layout/process5"/>
    <dgm:cxn modelId="{FA0DCED3-415A-4E38-B939-2545F0F047A1}" type="presOf" srcId="{8D80F789-211A-4685-9751-E2E69626A156}" destId="{64301846-9F97-4E6A-9FC9-023F0524D753}" srcOrd="1" destOrd="0" presId="urn:microsoft.com/office/officeart/2005/8/layout/process5"/>
    <dgm:cxn modelId="{1AA676EC-7A9D-4569-B524-8E29691393A4}" type="presOf" srcId="{813F0E06-C900-422F-822C-9111DDE7B6B8}" destId="{1B45D3B3-49C2-42D6-B3E2-F9115516F410}" srcOrd="0" destOrd="0" presId="urn:microsoft.com/office/officeart/2005/8/layout/process5"/>
    <dgm:cxn modelId="{58B34481-2235-46F9-ABD8-D2B02EA3D32C}" type="presOf" srcId="{E7D15FDF-09E4-454D-B540-BF328E229E3B}" destId="{76AA8944-3257-4D90-9601-E0C4F6383CE9}" srcOrd="1" destOrd="0" presId="urn:microsoft.com/office/officeart/2005/8/layout/process5"/>
    <dgm:cxn modelId="{EC49651A-F721-465F-9E32-BB397BD64859}" srcId="{93B66888-F6B6-4945-AC37-B4AF9694F458}" destId="{8A92F540-684F-4839-B65A-086BBF4D205D}" srcOrd="2" destOrd="0" parTransId="{7ED4BA4E-E66C-43AE-AE3C-C0F2C078B19F}" sibTransId="{DFBF3569-38B1-48EE-9BF6-DA8EBBCD77E6}"/>
    <dgm:cxn modelId="{792CAE9F-7CA4-461D-88C6-EAF806DED0E5}" type="presOf" srcId="{DFBF3569-38B1-48EE-9BF6-DA8EBBCD77E6}" destId="{F0B4B174-6F5B-40D3-8CFB-1A5462632A26}" srcOrd="0" destOrd="0" presId="urn:microsoft.com/office/officeart/2005/8/layout/process5"/>
    <dgm:cxn modelId="{46F751D7-175C-4914-B4AD-464124F4580C}" type="presOf" srcId="{C6EDF7F8-8EE8-4C20-AE24-FE070087CAFF}" destId="{3E7BDBA1-3D02-4985-B319-839D5E923F03}" srcOrd="0" destOrd="0" presId="urn:microsoft.com/office/officeart/2005/8/layout/process5"/>
    <dgm:cxn modelId="{607DE1AE-E35E-49E0-97C0-B3281374FFC8}" srcId="{93B66888-F6B6-4945-AC37-B4AF9694F458}" destId="{813F0E06-C900-422F-822C-9111DDE7B6B8}" srcOrd="0" destOrd="0" parTransId="{C096AF13-4BF1-4F5F-AA94-1A32134A2530}" sibTransId="{BC9545ED-F752-479D-8A66-DC67C5B31DF1}"/>
    <dgm:cxn modelId="{92A00B30-7A45-4A58-8771-079A54915FE8}" type="presOf" srcId="{F33A0BFE-DA23-4F88-9400-D8F418839A53}" destId="{487C48AD-DE6F-4F37-A0E8-BDDC252413D1}" srcOrd="0" destOrd="0" presId="urn:microsoft.com/office/officeart/2005/8/layout/process5"/>
    <dgm:cxn modelId="{CC798D47-D92B-479C-B705-3EC73C1E0C47}" type="presOf" srcId="{DFBF3569-38B1-48EE-9BF6-DA8EBBCD77E6}" destId="{26BEB3CF-8BA7-4521-A965-569BAFDEDB1E}" srcOrd="1" destOrd="0" presId="urn:microsoft.com/office/officeart/2005/8/layout/process5"/>
    <dgm:cxn modelId="{3A094331-60BF-4235-948E-1AF9E0A5ED76}" type="presOf" srcId="{B4026A4F-1E00-4D42-B243-F3305B95EC50}" destId="{75D3469C-7368-4A05-8DA8-F7FE02625534}" srcOrd="0" destOrd="0" presId="urn:microsoft.com/office/officeart/2005/8/layout/process5"/>
    <dgm:cxn modelId="{4FF5552F-BE84-4A9C-9645-213B2C1B6912}" srcId="{93B66888-F6B6-4945-AC37-B4AF9694F458}" destId="{B4026A4F-1E00-4D42-B243-F3305B95EC50}" srcOrd="6" destOrd="0" parTransId="{0C42C685-C548-46D7-B197-991584369F5B}" sibTransId="{B87DC6A5-31DA-4350-9F80-A450B1A36320}"/>
    <dgm:cxn modelId="{1EB7CEF8-D55B-4C7E-B5BE-7B1C87A02697}" type="presOf" srcId="{E7D15FDF-09E4-454D-B540-BF328E229E3B}" destId="{D547D68E-20D1-4005-93F8-CC6EB627583A}" srcOrd="0" destOrd="0" presId="urn:microsoft.com/office/officeart/2005/8/layout/process5"/>
    <dgm:cxn modelId="{A9217185-3154-4E31-903A-04D48DB5B2B6}" type="presOf" srcId="{F0146617-EE48-41B6-BF16-61C7C3FE0A65}" destId="{5BC6C6EF-01B2-4C47-A27B-16F8C2F1905F}" srcOrd="0" destOrd="0" presId="urn:microsoft.com/office/officeart/2005/8/layout/process5"/>
    <dgm:cxn modelId="{7E30625A-CB85-4A20-ABB5-ED77552167D4}" type="presOf" srcId="{F0146617-EE48-41B6-BF16-61C7C3FE0A65}" destId="{2C855C85-E988-452F-9034-429311701660}" srcOrd="1" destOrd="0" presId="urn:microsoft.com/office/officeart/2005/8/layout/process5"/>
    <dgm:cxn modelId="{72CEBA92-857A-4DFA-8D25-7217414A1E41}" type="presOf" srcId="{E65375D8-BD5F-4832-B946-509BE05A4BB8}" destId="{FCDF77E0-29F6-4EE4-8C12-489876BC0504}" srcOrd="1" destOrd="0" presId="urn:microsoft.com/office/officeart/2005/8/layout/process5"/>
    <dgm:cxn modelId="{9CACA223-0209-4746-95C9-2254B9435EC1}" type="presOf" srcId="{B39BDFF7-1511-4263-B7C7-FC79C7E97A5A}" destId="{C76E1EE9-914E-484F-891A-0881F18A4103}" srcOrd="0" destOrd="0" presId="urn:microsoft.com/office/officeart/2005/8/layout/process5"/>
    <dgm:cxn modelId="{F3D301C2-AF1C-4BFE-8BE8-9C31C78BEC78}" srcId="{93B66888-F6B6-4945-AC37-B4AF9694F458}" destId="{12C17EAE-9DCF-4142-941B-82E6B0CC6D16}" srcOrd="5" destOrd="0" parTransId="{9821EAD9-88EB-4916-B495-ED08C09DC7F5}" sibTransId="{F0146617-EE48-41B6-BF16-61C7C3FE0A65}"/>
    <dgm:cxn modelId="{5AC8C979-EAEF-4AB2-9B46-59C93C1A7FC7}" srcId="{93B66888-F6B6-4945-AC37-B4AF9694F458}" destId="{05F5D812-435A-44BB-8E9E-D2FA17063CB2}" srcOrd="4" destOrd="0" parTransId="{FF520A4E-7FBA-4CEA-A183-C92A170FBE86}" sibTransId="{E7D15FDF-09E4-454D-B540-BF328E229E3B}"/>
    <dgm:cxn modelId="{943A67B7-4B96-45B2-B967-AC133B691630}" type="presOf" srcId="{8D80F789-211A-4685-9751-E2E69626A156}" destId="{3EEFB82D-CEB8-4C90-87D4-7EF58220068E}" srcOrd="0" destOrd="0" presId="urn:microsoft.com/office/officeart/2005/8/layout/process5"/>
    <dgm:cxn modelId="{00239E52-5E66-4427-8A3F-AE0FA3B1FAE7}" type="presOf" srcId="{12C17EAE-9DCF-4142-941B-82E6B0CC6D16}" destId="{DCA8E306-EA5A-4952-83D2-AC4F23D08FD2}" srcOrd="0" destOrd="0" presId="urn:microsoft.com/office/officeart/2005/8/layout/process5"/>
    <dgm:cxn modelId="{E66826BB-70C8-4756-A7EA-DD269F671E25}" type="presOf" srcId="{8A92F540-684F-4839-B65A-086BBF4D205D}" destId="{85DAA0E6-01D3-4BF3-81EE-93B9CE383C50}" srcOrd="0" destOrd="0" presId="urn:microsoft.com/office/officeart/2005/8/layout/process5"/>
    <dgm:cxn modelId="{4F6CDBA9-EBD1-4C97-B703-149754DC964A}" type="presParOf" srcId="{5AD95D6B-FFA6-4591-8D14-6C566700B274}" destId="{1B45D3B3-49C2-42D6-B3E2-F9115516F410}" srcOrd="0" destOrd="0" presId="urn:microsoft.com/office/officeart/2005/8/layout/process5"/>
    <dgm:cxn modelId="{725B5BC4-B876-44EF-B068-6845CD286811}" type="presParOf" srcId="{5AD95D6B-FFA6-4591-8D14-6C566700B274}" destId="{E0119FC0-1500-456C-A105-73BA7F6B1A56}" srcOrd="1" destOrd="0" presId="urn:microsoft.com/office/officeart/2005/8/layout/process5"/>
    <dgm:cxn modelId="{982D2AFE-5187-42EA-9169-DADAAEFA054A}" type="presParOf" srcId="{E0119FC0-1500-456C-A105-73BA7F6B1A56}" destId="{C388F125-7823-4091-B97C-11C82D97E8C8}" srcOrd="0" destOrd="0" presId="urn:microsoft.com/office/officeart/2005/8/layout/process5"/>
    <dgm:cxn modelId="{146C772D-0018-41A2-B032-04BD19B8C7F0}" type="presParOf" srcId="{5AD95D6B-FFA6-4591-8D14-6C566700B274}" destId="{3E7BDBA1-3D02-4985-B319-839D5E923F03}" srcOrd="2" destOrd="0" presId="urn:microsoft.com/office/officeart/2005/8/layout/process5"/>
    <dgm:cxn modelId="{614A34D7-F4A6-471A-A901-3825B0B2AAFD}" type="presParOf" srcId="{5AD95D6B-FFA6-4591-8D14-6C566700B274}" destId="{3EEFB82D-CEB8-4C90-87D4-7EF58220068E}" srcOrd="3" destOrd="0" presId="urn:microsoft.com/office/officeart/2005/8/layout/process5"/>
    <dgm:cxn modelId="{1C73E430-A81F-4C42-938C-1AAB9A4F9FCF}" type="presParOf" srcId="{3EEFB82D-CEB8-4C90-87D4-7EF58220068E}" destId="{64301846-9F97-4E6A-9FC9-023F0524D753}" srcOrd="0" destOrd="0" presId="urn:microsoft.com/office/officeart/2005/8/layout/process5"/>
    <dgm:cxn modelId="{7B23821D-7AD2-4190-B1AB-B2D659E11BE4}" type="presParOf" srcId="{5AD95D6B-FFA6-4591-8D14-6C566700B274}" destId="{85DAA0E6-01D3-4BF3-81EE-93B9CE383C50}" srcOrd="4" destOrd="0" presId="urn:microsoft.com/office/officeart/2005/8/layout/process5"/>
    <dgm:cxn modelId="{1CF7BB6F-61E2-4931-A4A4-9831DCC2AAD8}" type="presParOf" srcId="{5AD95D6B-FFA6-4591-8D14-6C566700B274}" destId="{F0B4B174-6F5B-40D3-8CFB-1A5462632A26}" srcOrd="5" destOrd="0" presId="urn:microsoft.com/office/officeart/2005/8/layout/process5"/>
    <dgm:cxn modelId="{816F8ED4-2EBB-4816-8B09-E0AD07EB60B2}" type="presParOf" srcId="{F0B4B174-6F5B-40D3-8CFB-1A5462632A26}" destId="{26BEB3CF-8BA7-4521-A965-569BAFDEDB1E}" srcOrd="0" destOrd="0" presId="urn:microsoft.com/office/officeart/2005/8/layout/process5"/>
    <dgm:cxn modelId="{9651DCA7-175F-46A5-A4A6-D80B6A8BE341}" type="presParOf" srcId="{5AD95D6B-FFA6-4591-8D14-6C566700B274}" destId="{C76E1EE9-914E-484F-891A-0881F18A4103}" srcOrd="6" destOrd="0" presId="urn:microsoft.com/office/officeart/2005/8/layout/process5"/>
    <dgm:cxn modelId="{8A4F4987-3082-4FEF-8BF9-6E1A77ED65A5}" type="presParOf" srcId="{5AD95D6B-FFA6-4591-8D14-6C566700B274}" destId="{487C48AD-DE6F-4F37-A0E8-BDDC252413D1}" srcOrd="7" destOrd="0" presId="urn:microsoft.com/office/officeart/2005/8/layout/process5"/>
    <dgm:cxn modelId="{A67500A3-391C-45E7-8524-2BEF4A692603}" type="presParOf" srcId="{487C48AD-DE6F-4F37-A0E8-BDDC252413D1}" destId="{651236A7-3879-44EC-B8D2-4CE9650EB337}" srcOrd="0" destOrd="0" presId="urn:microsoft.com/office/officeart/2005/8/layout/process5"/>
    <dgm:cxn modelId="{0AFBD382-04DD-4935-8C02-49FAB75673F8}" type="presParOf" srcId="{5AD95D6B-FFA6-4591-8D14-6C566700B274}" destId="{EB333313-AF43-4D74-A413-65A02B6C6E9F}" srcOrd="8" destOrd="0" presId="urn:microsoft.com/office/officeart/2005/8/layout/process5"/>
    <dgm:cxn modelId="{6EED9A5B-91F9-4EFF-A1AE-4C3CB6D7C2DA}" type="presParOf" srcId="{5AD95D6B-FFA6-4591-8D14-6C566700B274}" destId="{D547D68E-20D1-4005-93F8-CC6EB627583A}" srcOrd="9" destOrd="0" presId="urn:microsoft.com/office/officeart/2005/8/layout/process5"/>
    <dgm:cxn modelId="{685CE2B3-4ACE-47F3-9953-948562EADD93}" type="presParOf" srcId="{D547D68E-20D1-4005-93F8-CC6EB627583A}" destId="{76AA8944-3257-4D90-9601-E0C4F6383CE9}" srcOrd="0" destOrd="0" presId="urn:microsoft.com/office/officeart/2005/8/layout/process5"/>
    <dgm:cxn modelId="{12A6D5FF-2492-41AD-AB80-68C8488D3055}" type="presParOf" srcId="{5AD95D6B-FFA6-4591-8D14-6C566700B274}" destId="{DCA8E306-EA5A-4952-83D2-AC4F23D08FD2}" srcOrd="10" destOrd="0" presId="urn:microsoft.com/office/officeart/2005/8/layout/process5"/>
    <dgm:cxn modelId="{8D6718BF-60AE-4B4F-81F3-7E42E80D4EF9}" type="presParOf" srcId="{5AD95D6B-FFA6-4591-8D14-6C566700B274}" destId="{5BC6C6EF-01B2-4C47-A27B-16F8C2F1905F}" srcOrd="11" destOrd="0" presId="urn:microsoft.com/office/officeart/2005/8/layout/process5"/>
    <dgm:cxn modelId="{9C224F71-9A60-47C4-870F-8BE481BD8457}" type="presParOf" srcId="{5BC6C6EF-01B2-4C47-A27B-16F8C2F1905F}" destId="{2C855C85-E988-452F-9034-429311701660}" srcOrd="0" destOrd="0" presId="urn:microsoft.com/office/officeart/2005/8/layout/process5"/>
    <dgm:cxn modelId="{1C424316-D738-4307-B44E-2665D869BB2E}" type="presParOf" srcId="{5AD95D6B-FFA6-4591-8D14-6C566700B274}" destId="{75D3469C-7368-4A05-8DA8-F7FE02625534}" srcOrd="12" destOrd="0" presId="urn:microsoft.com/office/officeart/2005/8/layout/process5"/>
    <dgm:cxn modelId="{9ACA5E6B-6FB6-4F2E-9ABE-6EF0C0D99421}" type="presParOf" srcId="{5AD95D6B-FFA6-4591-8D14-6C566700B274}" destId="{88C7F8AD-3A5D-492D-AC4B-B7176A80762E}" srcOrd="13" destOrd="0" presId="urn:microsoft.com/office/officeart/2005/8/layout/process5"/>
    <dgm:cxn modelId="{0091EF77-24DD-49F6-8D7E-8D69E563A340}" type="presParOf" srcId="{88C7F8AD-3A5D-492D-AC4B-B7176A80762E}" destId="{AA0497C4-3FE9-44C4-A3C5-A9F7E007D8D5}" srcOrd="0" destOrd="0" presId="urn:microsoft.com/office/officeart/2005/8/layout/process5"/>
    <dgm:cxn modelId="{736B81AF-DF33-418B-BD6D-E8F2BFFC6205}" type="presParOf" srcId="{5AD95D6B-FFA6-4591-8D14-6C566700B274}" destId="{FD08B78E-7391-4133-A14A-7A92E44DEB4C}" srcOrd="14" destOrd="0" presId="urn:microsoft.com/office/officeart/2005/8/layout/process5"/>
    <dgm:cxn modelId="{65548B62-C74D-4D18-9F3F-9F0B80F0D468}" type="presParOf" srcId="{5AD95D6B-FFA6-4591-8D14-6C566700B274}" destId="{9A1B94CA-3F34-45A1-BACC-3F4FE67D1358}" srcOrd="15" destOrd="0" presId="urn:microsoft.com/office/officeart/2005/8/layout/process5"/>
    <dgm:cxn modelId="{2057C855-2A10-43CD-8F45-5646A9EFDE77}" type="presParOf" srcId="{9A1B94CA-3F34-45A1-BACC-3F4FE67D1358}" destId="{FCDF77E0-29F6-4EE4-8C12-489876BC0504}" srcOrd="0" destOrd="0" presId="urn:microsoft.com/office/officeart/2005/8/layout/process5"/>
    <dgm:cxn modelId="{40D83FE8-685B-4D76-8A52-D42CCA6A2B33}" type="presParOf" srcId="{5AD95D6B-FFA6-4591-8D14-6C566700B274}" destId="{6EB3536D-5EB5-4A00-BE72-130D10491C33}"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B5462-4825-4B9C-A584-801594665499}" type="doc">
      <dgm:prSet loTypeId="urn:microsoft.com/office/officeart/2005/8/layout/process5" loCatId="process" qsTypeId="urn:microsoft.com/office/officeart/2005/8/quickstyle/simple1" qsCatId="simple" csTypeId="urn:microsoft.com/office/officeart/2005/8/colors/accent6_5" csCatId="accent6" phldr="1"/>
      <dgm:spPr/>
      <dgm:t>
        <a:bodyPr/>
        <a:lstStyle/>
        <a:p>
          <a:endParaRPr lang="en-US"/>
        </a:p>
      </dgm:t>
    </dgm:pt>
    <dgm:pt modelId="{69530746-BEF1-4671-8C48-71EA76173167}">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DDD4C1"/>
        </a:solidFill>
      </dgm:spPr>
      <dgm:t>
        <a:bodyPr/>
        <a:lstStyle/>
        <a:p>
          <a:pPr algn="l"/>
          <a:r>
            <a:rPr lang="en-GB" sz="1200" b="1" dirty="0" smtClean="0">
              <a:solidFill>
                <a:schemeClr val="tx1"/>
              </a:solidFill>
              <a:effectLst/>
            </a:rPr>
            <a:t>Contact Retiree six months before retirement  </a:t>
          </a:r>
          <a:endParaRPr lang="en-US" sz="1200" b="1" dirty="0" smtClean="0">
            <a:solidFill>
              <a:schemeClr val="tx1"/>
            </a:solidFill>
            <a:effectLst/>
          </a:endParaRPr>
        </a:p>
      </dgm:t>
    </dgm:pt>
    <dgm:pt modelId="{9AF849EF-AAA8-4409-8E74-88BC8B7F75D9}" type="parTrans" cxnId="{93C63690-EFBD-4F8D-BD53-66094E489B2D}">
      <dgm:prSet/>
      <dgm:spPr/>
      <dgm:t>
        <a:bodyPr/>
        <a:lstStyle/>
        <a:p>
          <a:endParaRPr lang="en-US"/>
        </a:p>
      </dgm:t>
    </dgm:pt>
    <dgm:pt modelId="{9C018BC9-15FC-45DD-BD9F-45854D49DC74}" type="sibTrans" cxnId="{93C63690-EFBD-4F8D-BD53-66094E489B2D}">
      <dgm:prSet/>
      <dgm:spPr/>
      <dgm:t>
        <a:bodyPr/>
        <a:lstStyle/>
        <a:p>
          <a:endParaRPr lang="en-US"/>
        </a:p>
      </dgm:t>
    </dgm:pt>
    <dgm:pt modelId="{7539D99B-A494-4FDE-B21C-50F0568CB079}">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ECFF"/>
        </a:solidFill>
      </dgm:spPr>
      <dgm:t>
        <a:bodyPr/>
        <a:lstStyle/>
        <a:p>
          <a:pPr algn="l"/>
          <a:r>
            <a:rPr lang="en-GB" sz="1200" b="1" dirty="0" smtClean="0">
              <a:solidFill>
                <a:schemeClr val="tx1"/>
              </a:solidFill>
              <a:effectLst/>
            </a:rPr>
            <a:t>Receive, confirm and log withdrawal application request on Navision</a:t>
          </a:r>
          <a:endParaRPr lang="en-US" sz="1200" b="1" dirty="0" smtClean="0">
            <a:solidFill>
              <a:schemeClr val="tx1"/>
            </a:solidFill>
            <a:effectLst/>
          </a:endParaRPr>
        </a:p>
        <a:p>
          <a:pPr algn="l"/>
          <a:endParaRPr lang="en-US" sz="1050" b="1" dirty="0">
            <a:effectLst>
              <a:outerShdw blurRad="38100" dist="38100" dir="2700000" algn="tl">
                <a:srgbClr val="000000">
                  <a:alpha val="43137"/>
                </a:srgbClr>
              </a:outerShdw>
            </a:effectLst>
          </a:endParaRPr>
        </a:p>
      </dgm:t>
    </dgm:pt>
    <dgm:pt modelId="{9FB5EF8E-B772-4512-888E-D1F90038E95D}" type="parTrans" cxnId="{32B27CE9-7F1F-4EFF-94F8-6718DAD9C645}">
      <dgm:prSet/>
      <dgm:spPr/>
      <dgm:t>
        <a:bodyPr/>
        <a:lstStyle/>
        <a:p>
          <a:endParaRPr lang="en-US"/>
        </a:p>
      </dgm:t>
    </dgm:pt>
    <dgm:pt modelId="{AFD23FC8-6634-4D41-A474-4D3790CD6311}" type="sibTrans" cxnId="{32B27CE9-7F1F-4EFF-94F8-6718DAD9C645}">
      <dgm:prSet/>
      <dgm:spPr/>
      <dgm:t>
        <a:bodyPr/>
        <a:lstStyle/>
        <a:p>
          <a:endParaRPr lang="en-US"/>
        </a:p>
      </dgm:t>
    </dgm:pt>
    <dgm:pt modelId="{5987FDD7-6082-4DD4-B8DF-36955A1BA39C}">
      <dgm:prSet phldrT="[Text]" custT="1"/>
      <dgm:spPr>
        <a:solidFill>
          <a:srgbClr val="66FF99">
            <a:alpha val="81961"/>
          </a:srgbClr>
        </a:solidFill>
      </dgm:spPr>
      <dgm:t>
        <a:bodyPr/>
        <a:lstStyle/>
        <a:p>
          <a:pPr algn="l"/>
          <a:r>
            <a:rPr lang="en-GB" sz="1200" b="1" dirty="0" smtClean="0">
              <a:solidFill>
                <a:schemeClr val="tx1"/>
              </a:solidFill>
              <a:effectLst/>
            </a:rPr>
            <a:t>Send Confirmation of Accrued Pension Rights Status letter  to ex employer (PRIVATE)</a:t>
          </a:r>
          <a:endParaRPr lang="en-US" sz="1200" b="1" dirty="0" smtClean="0">
            <a:solidFill>
              <a:schemeClr val="tx1"/>
            </a:solidFill>
            <a:effectLst/>
          </a:endParaRPr>
        </a:p>
        <a:p>
          <a:pPr algn="l"/>
          <a:endParaRPr lang="en-US" sz="1050" b="1" dirty="0">
            <a:effectLst>
              <a:outerShdw blurRad="38100" dist="38100" dir="2700000" algn="tl">
                <a:srgbClr val="000000">
                  <a:alpha val="43137"/>
                </a:srgbClr>
              </a:outerShdw>
            </a:effectLst>
          </a:endParaRPr>
        </a:p>
      </dgm:t>
    </dgm:pt>
    <dgm:pt modelId="{FE31EB56-73A2-47FB-B5AB-88C19E30A080}" type="parTrans" cxnId="{19654560-FC3D-4B81-A527-0F6DAC504D3B}">
      <dgm:prSet/>
      <dgm:spPr/>
      <dgm:t>
        <a:bodyPr/>
        <a:lstStyle/>
        <a:p>
          <a:endParaRPr lang="en-US"/>
        </a:p>
      </dgm:t>
    </dgm:pt>
    <dgm:pt modelId="{914BE702-061A-48E6-A59B-E5E3E83D5332}" type="sibTrans" cxnId="{19654560-FC3D-4B81-A527-0F6DAC504D3B}">
      <dgm:prSet/>
      <dgm:spPr/>
      <dgm:t>
        <a:bodyPr/>
        <a:lstStyle/>
        <a:p>
          <a:endParaRPr lang="en-US"/>
        </a:p>
      </dgm:t>
    </dgm:pt>
    <dgm:pt modelId="{895DDCC4-1C9D-435D-B10C-334EF598C9F6}">
      <dgm:prSet phldrT="[Text]" custT="1"/>
      <dgm:spPr>
        <a:solidFill>
          <a:srgbClr val="00B0F0">
            <a:alpha val="78000"/>
          </a:srgbClr>
        </a:solidFill>
      </dgm:spPr>
      <dgm:t>
        <a:bodyPr/>
        <a:lstStyle/>
        <a:p>
          <a:r>
            <a:rPr lang="en-US" sz="1200" b="1" dirty="0" smtClean="0">
              <a:solidFill>
                <a:schemeClr val="tx1"/>
              </a:solidFill>
              <a:effectLst/>
            </a:rPr>
            <a:t>Prepare Consent Form/Template </a:t>
          </a:r>
          <a:endParaRPr lang="en-US" sz="1200" b="1" dirty="0" smtClean="0">
            <a:solidFill>
              <a:schemeClr val="tx1"/>
            </a:solidFill>
            <a:effectLst/>
          </a:endParaRPr>
        </a:p>
      </dgm:t>
    </dgm:pt>
    <dgm:pt modelId="{11295C97-1B3D-4C98-9194-95B5C5EC56DE}" type="parTrans" cxnId="{8B870987-099D-4783-8E70-59F3F46613B2}">
      <dgm:prSet/>
      <dgm:spPr/>
      <dgm:t>
        <a:bodyPr/>
        <a:lstStyle/>
        <a:p>
          <a:endParaRPr lang="en-US"/>
        </a:p>
      </dgm:t>
    </dgm:pt>
    <dgm:pt modelId="{AF305D08-EBD7-4DD9-B641-D2C760563880}" type="sibTrans" cxnId="{8B870987-099D-4783-8E70-59F3F46613B2}">
      <dgm:prSet/>
      <dgm:spPr/>
      <dgm:t>
        <a:bodyPr/>
        <a:lstStyle/>
        <a:p>
          <a:endParaRPr lang="en-US"/>
        </a:p>
      </dgm:t>
    </dgm:pt>
    <dgm:pt modelId="{F69AB83F-D29B-4FD3-9869-20CCE7747705}">
      <dgm:prSet phldrT="[Text]" custT="1"/>
      <dgm:spPr>
        <a:solidFill>
          <a:srgbClr val="00CC66">
            <a:alpha val="73725"/>
          </a:srgbClr>
        </a:solidFill>
      </dgm:spPr>
      <dgm:t>
        <a:bodyPr/>
        <a:lstStyle/>
        <a:p>
          <a:r>
            <a:rPr lang="en-US" sz="1200" b="1" dirty="0" smtClean="0">
              <a:solidFill>
                <a:schemeClr val="tx1"/>
              </a:solidFill>
              <a:effectLst/>
            </a:rPr>
            <a:t>Advisory/Sign Consent Form</a:t>
          </a:r>
        </a:p>
        <a:p>
          <a:endParaRPr lang="en-US" sz="1100" b="1" dirty="0" smtClean="0">
            <a:effectLst>
              <a:outerShdw blurRad="38100" dist="38100" dir="2700000" algn="tl">
                <a:srgbClr val="000000">
                  <a:alpha val="43137"/>
                </a:srgbClr>
              </a:outerShdw>
            </a:effectLst>
          </a:endParaRPr>
        </a:p>
      </dgm:t>
    </dgm:pt>
    <dgm:pt modelId="{9AE353E3-B574-45FC-B83D-88DB3BAC66F2}" type="parTrans" cxnId="{8680B7C6-759B-43F5-A2EE-161F7B7B50B6}">
      <dgm:prSet/>
      <dgm:spPr/>
      <dgm:t>
        <a:bodyPr/>
        <a:lstStyle/>
        <a:p>
          <a:endParaRPr lang="en-US"/>
        </a:p>
      </dgm:t>
    </dgm:pt>
    <dgm:pt modelId="{016D5FBA-679E-4A89-B4A5-1BB115A50893}" type="sibTrans" cxnId="{8680B7C6-759B-43F5-A2EE-161F7B7B50B6}">
      <dgm:prSet/>
      <dgm:spPr/>
      <dgm:t>
        <a:bodyPr/>
        <a:lstStyle/>
        <a:p>
          <a:endParaRPr lang="en-US" dirty="0"/>
        </a:p>
      </dgm:t>
    </dgm:pt>
    <dgm:pt modelId="{F1E372C6-63AD-4882-8454-F4E46468B925}">
      <dgm:prSet phldrT="[Text]" custT="1"/>
      <dgm:spPr>
        <a:solidFill>
          <a:srgbClr val="FFCCCC">
            <a:alpha val="66000"/>
          </a:srgbClr>
        </a:solidFill>
      </dgm:spPr>
      <dgm:t>
        <a:bodyPr/>
        <a:lstStyle/>
        <a:p>
          <a:pPr algn="l"/>
          <a:r>
            <a:rPr lang="en-GB" sz="1200" b="1" dirty="0" smtClean="0">
              <a:solidFill>
                <a:schemeClr val="tx1"/>
              </a:solidFill>
              <a:effectLst/>
            </a:rPr>
            <a:t>Review of RMAS before submission </a:t>
          </a:r>
          <a:endParaRPr lang="en-US" sz="1200" b="1" dirty="0" smtClean="0">
            <a:solidFill>
              <a:schemeClr val="tx1"/>
            </a:solidFill>
            <a:effectLst/>
          </a:endParaRPr>
        </a:p>
      </dgm:t>
    </dgm:pt>
    <dgm:pt modelId="{6C3FDEE0-DAF0-46AD-984B-50D80D257B5A}" type="parTrans" cxnId="{F3D1CC81-5463-4626-B62C-A2E378D42D9C}">
      <dgm:prSet/>
      <dgm:spPr/>
      <dgm:t>
        <a:bodyPr/>
        <a:lstStyle/>
        <a:p>
          <a:endParaRPr lang="en-US"/>
        </a:p>
      </dgm:t>
    </dgm:pt>
    <dgm:pt modelId="{2E206722-DD62-444A-A5C7-71F47D709617}" type="sibTrans" cxnId="{F3D1CC81-5463-4626-B62C-A2E378D42D9C}">
      <dgm:prSet/>
      <dgm:spPr/>
      <dgm:t>
        <a:bodyPr/>
        <a:lstStyle/>
        <a:p>
          <a:endParaRPr lang="en-US"/>
        </a:p>
      </dgm:t>
    </dgm:pt>
    <dgm:pt modelId="{248F8CC5-2C0C-4E14-863F-A26CF6E50D08}">
      <dgm:prSet custT="1"/>
      <dgm:spPr>
        <a:solidFill>
          <a:srgbClr val="CCCCFF">
            <a:alpha val="62000"/>
          </a:srgbClr>
        </a:solidFill>
      </dgm:spPr>
      <dgm:t>
        <a:bodyPr/>
        <a:lstStyle/>
        <a:p>
          <a:pPr algn="ctr"/>
          <a:r>
            <a:rPr lang="en-GB" sz="1200" b="1" dirty="0" smtClean="0">
              <a:solidFill>
                <a:schemeClr val="tx1"/>
              </a:solidFill>
              <a:effectLst/>
            </a:rPr>
            <a:t>Await Approval </a:t>
          </a:r>
          <a:r>
            <a:rPr lang="en-GB" sz="1200" b="1" dirty="0" err="1" smtClean="0">
              <a:solidFill>
                <a:schemeClr val="tx1"/>
              </a:solidFill>
              <a:effectLst/>
            </a:rPr>
            <a:t>PenCom</a:t>
          </a:r>
          <a:r>
            <a:rPr lang="en-GB" sz="1200" b="1" dirty="0" smtClean="0">
              <a:solidFill>
                <a:schemeClr val="tx1"/>
              </a:solidFill>
              <a:effectLst/>
            </a:rPr>
            <a:t> </a:t>
          </a:r>
          <a:endParaRPr lang="en-US" sz="1200" b="1" dirty="0" smtClean="0">
            <a:solidFill>
              <a:schemeClr val="tx1"/>
            </a:solidFill>
            <a:effectLst/>
          </a:endParaRPr>
        </a:p>
        <a:p>
          <a:pPr algn="ctr"/>
          <a:endParaRPr lang="en-US" sz="1100" b="1" dirty="0" smtClean="0">
            <a:effectLst>
              <a:outerShdw blurRad="38100" dist="38100" dir="2700000" algn="tl">
                <a:srgbClr val="000000">
                  <a:alpha val="43137"/>
                </a:srgbClr>
              </a:outerShdw>
            </a:effectLst>
          </a:endParaRPr>
        </a:p>
      </dgm:t>
    </dgm:pt>
    <dgm:pt modelId="{35CA531E-F01A-44D9-9AC4-DF038EC35EC7}" type="parTrans" cxnId="{ABFB5C3B-6C78-497A-85C3-0A032C9C97A0}">
      <dgm:prSet/>
      <dgm:spPr/>
      <dgm:t>
        <a:bodyPr/>
        <a:lstStyle/>
        <a:p>
          <a:endParaRPr lang="en-US"/>
        </a:p>
      </dgm:t>
    </dgm:pt>
    <dgm:pt modelId="{4C5574FE-EFE6-41D0-A416-A12FFFA8E278}" type="sibTrans" cxnId="{ABFB5C3B-6C78-497A-85C3-0A032C9C97A0}">
      <dgm:prSet/>
      <dgm:spPr/>
      <dgm:t>
        <a:bodyPr/>
        <a:lstStyle/>
        <a:p>
          <a:endParaRPr lang="en-US"/>
        </a:p>
      </dgm:t>
    </dgm:pt>
    <dgm:pt modelId="{5D28633C-6EC9-482A-BD59-F8BE31EDCFF7}">
      <dgm:prSet custT="1">
        <dgm:style>
          <a:lnRef idx="1">
            <a:schemeClr val="accent3"/>
          </a:lnRef>
          <a:fillRef idx="3">
            <a:schemeClr val="accent3"/>
          </a:fillRef>
          <a:effectRef idx="2">
            <a:schemeClr val="accent3"/>
          </a:effectRef>
          <a:fontRef idx="minor">
            <a:schemeClr val="lt1"/>
          </a:fontRef>
        </dgm:style>
      </dgm:prSet>
      <dgm:spPr>
        <a:solidFill>
          <a:srgbClr val="FFFF00"/>
        </a:solidFill>
      </dgm:spPr>
      <dgm:t>
        <a:bodyPr/>
        <a:lstStyle/>
        <a:p>
          <a:r>
            <a:rPr lang="en-GB" sz="1200" b="1" dirty="0" smtClean="0">
              <a:solidFill>
                <a:schemeClr val="tx1"/>
              </a:solidFill>
              <a:effectLst/>
            </a:rPr>
            <a:t>In- house review after approval ( Benefit Admin Compliance and Signatories)</a:t>
          </a:r>
        </a:p>
        <a:p>
          <a:endParaRPr lang="en-GB" sz="1100" b="1" dirty="0" smtClean="0">
            <a:effectLst>
              <a:outerShdw blurRad="38100" dist="38100" dir="2700000" algn="tl">
                <a:srgbClr val="000000">
                  <a:alpha val="43137"/>
                </a:srgbClr>
              </a:outerShdw>
            </a:effectLst>
          </a:endParaRPr>
        </a:p>
      </dgm:t>
    </dgm:pt>
    <dgm:pt modelId="{20F15C6E-C3A7-4661-A2C0-719BA67D050B}" type="parTrans" cxnId="{A1CD778E-D3A7-40D7-9A23-95E6DA69B6B5}">
      <dgm:prSet/>
      <dgm:spPr/>
      <dgm:t>
        <a:bodyPr/>
        <a:lstStyle/>
        <a:p>
          <a:endParaRPr lang="en-US"/>
        </a:p>
      </dgm:t>
    </dgm:pt>
    <dgm:pt modelId="{CB7269FB-E3B9-4194-B045-68826169CBFC}" type="sibTrans" cxnId="{A1CD778E-D3A7-40D7-9A23-95E6DA69B6B5}">
      <dgm:prSet/>
      <dgm:spPr/>
      <dgm:t>
        <a:bodyPr/>
        <a:lstStyle/>
        <a:p>
          <a:endParaRPr lang="en-US"/>
        </a:p>
      </dgm:t>
    </dgm:pt>
    <dgm:pt modelId="{DCB14E5A-7C82-4400-94A6-E414487C4CA8}">
      <dgm:prSet>
        <dgm:style>
          <a:lnRef idx="2">
            <a:schemeClr val="accent5">
              <a:shade val="50000"/>
            </a:schemeClr>
          </a:lnRef>
          <a:fillRef idx="1">
            <a:schemeClr val="accent5"/>
          </a:fillRef>
          <a:effectRef idx="0">
            <a:schemeClr val="accent5"/>
          </a:effectRef>
          <a:fontRef idx="minor">
            <a:schemeClr val="lt1"/>
          </a:fontRef>
        </dgm:style>
      </dgm:prSet>
      <dgm:spPr>
        <a:solidFill>
          <a:srgbClr val="FF33CC"/>
        </a:solidFill>
      </dgm:spPr>
      <dgm:t>
        <a:bodyPr/>
        <a:lstStyle/>
        <a:p>
          <a:r>
            <a:rPr lang="en-GB" b="1" dirty="0" smtClean="0">
              <a:solidFill>
                <a:schemeClr val="tx1"/>
              </a:solidFill>
              <a:effectLst/>
            </a:rPr>
            <a:t>Payment transfer into client’s designated bank account                                                                                                                   (within 48 hours)   </a:t>
          </a:r>
        </a:p>
        <a:p>
          <a:r>
            <a:rPr lang="en-GB" b="1" dirty="0" smtClean="0">
              <a:solidFill>
                <a:schemeClr val="tx1"/>
              </a:solidFill>
              <a:effectLst/>
            </a:rPr>
            <a:t>CUSTODIAN</a:t>
          </a:r>
          <a:endParaRPr lang="en-US" dirty="0">
            <a:solidFill>
              <a:schemeClr val="tx1"/>
            </a:solidFill>
            <a:effectLst/>
          </a:endParaRPr>
        </a:p>
      </dgm:t>
    </dgm:pt>
    <dgm:pt modelId="{C1F17E77-930A-49A1-9639-30086581D2CD}" type="parTrans" cxnId="{97D73F8E-4BD7-4FD8-BCB8-CCD56498C62A}">
      <dgm:prSet/>
      <dgm:spPr/>
      <dgm:t>
        <a:bodyPr/>
        <a:lstStyle/>
        <a:p>
          <a:endParaRPr lang="en-US"/>
        </a:p>
      </dgm:t>
    </dgm:pt>
    <dgm:pt modelId="{0AD5566D-C4FB-4753-911A-F3D1DD2B7278}" type="sibTrans" cxnId="{97D73F8E-4BD7-4FD8-BCB8-CCD56498C62A}">
      <dgm:prSet/>
      <dgm:spPr/>
      <dgm:t>
        <a:bodyPr/>
        <a:lstStyle/>
        <a:p>
          <a:endParaRPr lang="en-US"/>
        </a:p>
      </dgm:t>
    </dgm:pt>
    <dgm:pt modelId="{6C84EF5F-28DB-4ACD-BEE9-E86EB6FD589E}">
      <dgm:prSet custT="1">
        <dgm:style>
          <a:lnRef idx="1">
            <a:schemeClr val="accent3"/>
          </a:lnRef>
          <a:fillRef idx="2">
            <a:schemeClr val="accent3"/>
          </a:fillRef>
          <a:effectRef idx="1">
            <a:schemeClr val="accent3"/>
          </a:effectRef>
          <a:fontRef idx="minor">
            <a:schemeClr val="dk1"/>
          </a:fontRef>
        </dgm:style>
      </dgm:prSet>
      <dgm:spPr>
        <a:solidFill>
          <a:srgbClr val="CC6600"/>
        </a:solidFill>
      </dgm:spPr>
      <dgm:t>
        <a:bodyPr/>
        <a:lstStyle/>
        <a:p>
          <a:pPr algn="ctr"/>
          <a:endParaRPr lang="en-US" sz="1200" b="1" dirty="0" smtClean="0">
            <a:effectLst>
              <a:outerShdw blurRad="38100" dist="38100" dir="2700000" algn="tl">
                <a:srgbClr val="000000">
                  <a:alpha val="43137"/>
                </a:srgbClr>
              </a:outerShdw>
            </a:effectLst>
          </a:endParaRPr>
        </a:p>
        <a:p>
          <a:pPr algn="ctr"/>
          <a:r>
            <a:rPr lang="en-US" sz="1200" b="1" dirty="0" smtClean="0">
              <a:solidFill>
                <a:schemeClr val="tx1"/>
              </a:solidFill>
              <a:effectLst/>
            </a:rPr>
            <a:t>Filing &amp; Retrieval  (MANUAL)</a:t>
          </a:r>
          <a:endParaRPr lang="en-US" sz="1200" b="1" dirty="0" smtClean="0">
            <a:solidFill>
              <a:schemeClr val="tx1"/>
            </a:solidFill>
            <a:effectLst/>
          </a:endParaRPr>
        </a:p>
      </dgm:t>
    </dgm:pt>
    <dgm:pt modelId="{041A633C-BCB1-4C12-91AB-8465CFCE32A5}" type="parTrans" cxnId="{080F5F14-3678-49FE-A098-1D1EBB38F3B9}">
      <dgm:prSet/>
      <dgm:spPr/>
      <dgm:t>
        <a:bodyPr/>
        <a:lstStyle/>
        <a:p>
          <a:endParaRPr lang="en-US"/>
        </a:p>
      </dgm:t>
    </dgm:pt>
    <dgm:pt modelId="{2AA951D2-94B0-496B-B8B4-4BC591AFEE73}" type="sibTrans" cxnId="{080F5F14-3678-49FE-A098-1D1EBB38F3B9}">
      <dgm:prSet/>
      <dgm:spPr/>
      <dgm:t>
        <a:bodyPr/>
        <a:lstStyle/>
        <a:p>
          <a:endParaRPr lang="en-US"/>
        </a:p>
      </dgm:t>
    </dgm:pt>
    <dgm:pt modelId="{5842FFC6-A3B3-480B-89DC-A20422274AF5}">
      <dgm:prSet/>
      <dgm:spPr>
        <a:solidFill>
          <a:srgbClr val="CC6600"/>
        </a:solidFill>
      </dgm:spPr>
      <dgm:t>
        <a:bodyPr/>
        <a:lstStyle/>
        <a:p>
          <a:pPr algn="l"/>
          <a:endParaRPr lang="en-US" dirty="0"/>
        </a:p>
      </dgm:t>
    </dgm:pt>
    <dgm:pt modelId="{EB5EAA6E-F357-4DD1-BE1B-18CADEBA0F20}" type="parTrans" cxnId="{C77F2DCE-EF40-4EA4-99C2-AF02A5860577}">
      <dgm:prSet/>
      <dgm:spPr/>
      <dgm:t>
        <a:bodyPr/>
        <a:lstStyle/>
        <a:p>
          <a:endParaRPr lang="en-US"/>
        </a:p>
      </dgm:t>
    </dgm:pt>
    <dgm:pt modelId="{A7D7E6F0-69B8-485D-8815-C2D314A37BF5}" type="sibTrans" cxnId="{C77F2DCE-EF40-4EA4-99C2-AF02A5860577}">
      <dgm:prSet/>
      <dgm:spPr/>
      <dgm:t>
        <a:bodyPr/>
        <a:lstStyle/>
        <a:p>
          <a:endParaRPr lang="en-US"/>
        </a:p>
      </dgm:t>
    </dgm:pt>
    <dgm:pt modelId="{E2537925-89E6-4C89-8CF6-679F897ADF44}">
      <dgm:prSet phldrT="[Text]" custT="1"/>
      <dgm:spPr/>
      <dgm:t>
        <a:bodyPr anchor="ctr"/>
        <a:lstStyle/>
        <a:p>
          <a:pPr algn="l"/>
          <a:r>
            <a:rPr lang="en-US" sz="1200" b="1" dirty="0" smtClean="0">
              <a:solidFill>
                <a:schemeClr val="tx1"/>
              </a:solidFill>
              <a:effectLst/>
            </a:rPr>
            <a:t>Contact and reprocess of NEFT returns</a:t>
          </a:r>
          <a:endParaRPr lang="en-US" sz="1200" b="1" dirty="0">
            <a:solidFill>
              <a:schemeClr val="tx1"/>
            </a:solidFill>
            <a:effectLst/>
          </a:endParaRPr>
        </a:p>
      </dgm:t>
    </dgm:pt>
    <dgm:pt modelId="{DC6DCB5F-2724-44AE-96C2-56C886BF9614}" type="sibTrans" cxnId="{8A996AFC-4E03-404A-97CF-E616E571A2F6}">
      <dgm:prSet/>
      <dgm:spPr/>
      <dgm:t>
        <a:bodyPr/>
        <a:lstStyle/>
        <a:p>
          <a:endParaRPr lang="en-US"/>
        </a:p>
      </dgm:t>
    </dgm:pt>
    <dgm:pt modelId="{C06A58F9-8C9F-4750-A400-07AB61EB5AFD}" type="parTrans" cxnId="{8A996AFC-4E03-404A-97CF-E616E571A2F6}">
      <dgm:prSet/>
      <dgm:spPr/>
      <dgm:t>
        <a:bodyPr/>
        <a:lstStyle/>
        <a:p>
          <a:endParaRPr lang="en-US"/>
        </a:p>
      </dgm:t>
    </dgm:pt>
    <dgm:pt modelId="{88124912-AAB4-4F54-83DB-5CE471E8E3F6}" type="pres">
      <dgm:prSet presAssocID="{9E2B5462-4825-4B9C-A584-801594665499}" presName="diagram" presStyleCnt="0">
        <dgm:presLayoutVars>
          <dgm:dir/>
          <dgm:resizeHandles val="exact"/>
        </dgm:presLayoutVars>
      </dgm:prSet>
      <dgm:spPr/>
      <dgm:t>
        <a:bodyPr/>
        <a:lstStyle/>
        <a:p>
          <a:endParaRPr lang="en-US"/>
        </a:p>
      </dgm:t>
    </dgm:pt>
    <dgm:pt modelId="{626DB992-B781-4E84-820F-4A96D3C030EC}" type="pres">
      <dgm:prSet presAssocID="{69530746-BEF1-4671-8C48-71EA76173167}" presName="node" presStyleLbl="node1" presStyleIdx="0" presStyleCnt="11" custLinFactNeighborX="6084" custLinFactNeighborY="-2967">
        <dgm:presLayoutVars>
          <dgm:bulletEnabled val="1"/>
        </dgm:presLayoutVars>
      </dgm:prSet>
      <dgm:spPr/>
      <dgm:t>
        <a:bodyPr/>
        <a:lstStyle/>
        <a:p>
          <a:endParaRPr lang="en-US"/>
        </a:p>
      </dgm:t>
    </dgm:pt>
    <dgm:pt modelId="{54D2FD3F-1182-4E68-9964-3C8D4B3FE3FC}" type="pres">
      <dgm:prSet presAssocID="{9C018BC9-15FC-45DD-BD9F-45854D49DC74}" presName="sibTrans" presStyleLbl="sibTrans2D1" presStyleIdx="0" presStyleCnt="10"/>
      <dgm:spPr/>
      <dgm:t>
        <a:bodyPr/>
        <a:lstStyle/>
        <a:p>
          <a:endParaRPr lang="en-US"/>
        </a:p>
      </dgm:t>
    </dgm:pt>
    <dgm:pt modelId="{582FF7A6-4724-4352-AFA6-0E66E8AE4DF0}" type="pres">
      <dgm:prSet presAssocID="{9C018BC9-15FC-45DD-BD9F-45854D49DC74}" presName="connectorText" presStyleLbl="sibTrans2D1" presStyleIdx="0" presStyleCnt="10"/>
      <dgm:spPr/>
      <dgm:t>
        <a:bodyPr/>
        <a:lstStyle/>
        <a:p>
          <a:endParaRPr lang="en-US"/>
        </a:p>
      </dgm:t>
    </dgm:pt>
    <dgm:pt modelId="{234AE488-F254-4A32-900C-1D45D63E64B1}" type="pres">
      <dgm:prSet presAssocID="{7539D99B-A494-4FDE-B21C-50F0568CB079}" presName="node" presStyleLbl="node1" presStyleIdx="1" presStyleCnt="11">
        <dgm:presLayoutVars>
          <dgm:bulletEnabled val="1"/>
        </dgm:presLayoutVars>
      </dgm:prSet>
      <dgm:spPr/>
      <dgm:t>
        <a:bodyPr/>
        <a:lstStyle/>
        <a:p>
          <a:endParaRPr lang="en-US"/>
        </a:p>
      </dgm:t>
    </dgm:pt>
    <dgm:pt modelId="{2FDDA1F0-216E-48F4-B9DA-1D7472BF779B}" type="pres">
      <dgm:prSet presAssocID="{AFD23FC8-6634-4D41-A474-4D3790CD6311}" presName="sibTrans" presStyleLbl="sibTrans2D1" presStyleIdx="1" presStyleCnt="10"/>
      <dgm:spPr/>
      <dgm:t>
        <a:bodyPr/>
        <a:lstStyle/>
        <a:p>
          <a:endParaRPr lang="en-US"/>
        </a:p>
      </dgm:t>
    </dgm:pt>
    <dgm:pt modelId="{62563F49-3954-4BE3-9FF0-13239CC984AE}" type="pres">
      <dgm:prSet presAssocID="{AFD23FC8-6634-4D41-A474-4D3790CD6311}" presName="connectorText" presStyleLbl="sibTrans2D1" presStyleIdx="1" presStyleCnt="10"/>
      <dgm:spPr/>
      <dgm:t>
        <a:bodyPr/>
        <a:lstStyle/>
        <a:p>
          <a:endParaRPr lang="en-US"/>
        </a:p>
      </dgm:t>
    </dgm:pt>
    <dgm:pt modelId="{43851BD3-C517-4A97-8F3B-E2EE01703861}" type="pres">
      <dgm:prSet presAssocID="{5987FDD7-6082-4DD4-B8DF-36955A1BA39C}" presName="node" presStyleLbl="node1" presStyleIdx="2" presStyleCnt="11" custScaleX="97019" custScaleY="111274" custLinFactNeighborX="4404" custLinFactNeighborY="-175">
        <dgm:presLayoutVars>
          <dgm:bulletEnabled val="1"/>
        </dgm:presLayoutVars>
      </dgm:prSet>
      <dgm:spPr/>
      <dgm:t>
        <a:bodyPr/>
        <a:lstStyle/>
        <a:p>
          <a:endParaRPr lang="en-US"/>
        </a:p>
      </dgm:t>
    </dgm:pt>
    <dgm:pt modelId="{54A37975-AAD7-4A51-8D21-24EF4B315E9B}" type="pres">
      <dgm:prSet presAssocID="{914BE702-061A-48E6-A59B-E5E3E83D5332}" presName="sibTrans" presStyleLbl="sibTrans2D1" presStyleIdx="2" presStyleCnt="10"/>
      <dgm:spPr/>
      <dgm:t>
        <a:bodyPr/>
        <a:lstStyle/>
        <a:p>
          <a:endParaRPr lang="en-US"/>
        </a:p>
      </dgm:t>
    </dgm:pt>
    <dgm:pt modelId="{7E4FAAB9-CA9A-4D15-B47F-93716C5A193D}" type="pres">
      <dgm:prSet presAssocID="{914BE702-061A-48E6-A59B-E5E3E83D5332}" presName="connectorText" presStyleLbl="sibTrans2D1" presStyleIdx="2" presStyleCnt="10"/>
      <dgm:spPr/>
      <dgm:t>
        <a:bodyPr/>
        <a:lstStyle/>
        <a:p>
          <a:endParaRPr lang="en-US"/>
        </a:p>
      </dgm:t>
    </dgm:pt>
    <dgm:pt modelId="{B34F3225-44F8-4107-A027-DF74EA4B2925}" type="pres">
      <dgm:prSet presAssocID="{895DDCC4-1C9D-435D-B10C-334EF598C9F6}" presName="node" presStyleLbl="node1" presStyleIdx="3" presStyleCnt="11">
        <dgm:presLayoutVars>
          <dgm:bulletEnabled val="1"/>
        </dgm:presLayoutVars>
      </dgm:prSet>
      <dgm:spPr/>
      <dgm:t>
        <a:bodyPr/>
        <a:lstStyle/>
        <a:p>
          <a:endParaRPr lang="en-US"/>
        </a:p>
      </dgm:t>
    </dgm:pt>
    <dgm:pt modelId="{2A7C2A3A-5A3D-4EC7-9518-FDDB9F448D35}" type="pres">
      <dgm:prSet presAssocID="{AF305D08-EBD7-4DD9-B641-D2C760563880}" presName="sibTrans" presStyleLbl="sibTrans2D1" presStyleIdx="3" presStyleCnt="10" custAng="21269348"/>
      <dgm:spPr/>
      <dgm:t>
        <a:bodyPr/>
        <a:lstStyle/>
        <a:p>
          <a:endParaRPr lang="en-US"/>
        </a:p>
      </dgm:t>
    </dgm:pt>
    <dgm:pt modelId="{C815ED03-C038-4E43-8E61-807509E133C4}" type="pres">
      <dgm:prSet presAssocID="{AF305D08-EBD7-4DD9-B641-D2C760563880}" presName="connectorText" presStyleLbl="sibTrans2D1" presStyleIdx="3" presStyleCnt="10"/>
      <dgm:spPr/>
      <dgm:t>
        <a:bodyPr/>
        <a:lstStyle/>
        <a:p>
          <a:endParaRPr lang="en-US"/>
        </a:p>
      </dgm:t>
    </dgm:pt>
    <dgm:pt modelId="{15513E17-B369-4B62-8D49-D62FE5992CE6}" type="pres">
      <dgm:prSet presAssocID="{F69AB83F-D29B-4FD3-9869-20CCE7747705}" presName="node" presStyleLbl="node1" presStyleIdx="4" presStyleCnt="11" custLinFactNeighborX="-6651" custLinFactNeighborY="-2037">
        <dgm:presLayoutVars>
          <dgm:bulletEnabled val="1"/>
        </dgm:presLayoutVars>
      </dgm:prSet>
      <dgm:spPr/>
      <dgm:t>
        <a:bodyPr/>
        <a:lstStyle/>
        <a:p>
          <a:endParaRPr lang="en-US"/>
        </a:p>
      </dgm:t>
    </dgm:pt>
    <dgm:pt modelId="{FD91F2FD-5277-4F0C-8B9C-6E01FD65369C}" type="pres">
      <dgm:prSet presAssocID="{016D5FBA-679E-4A89-B4A5-1BB115A50893}" presName="sibTrans" presStyleLbl="sibTrans2D1" presStyleIdx="4" presStyleCnt="10" custAng="13300169" custScaleX="79918" custLinFactX="-200000" custLinFactY="91568" custLinFactNeighborX="-215244" custLinFactNeighborY="100000"/>
      <dgm:spPr/>
      <dgm:t>
        <a:bodyPr/>
        <a:lstStyle/>
        <a:p>
          <a:endParaRPr lang="en-US"/>
        </a:p>
      </dgm:t>
    </dgm:pt>
    <dgm:pt modelId="{983A5627-6545-49F4-8A0E-B74005829429}" type="pres">
      <dgm:prSet presAssocID="{016D5FBA-679E-4A89-B4A5-1BB115A50893}" presName="connectorText" presStyleLbl="sibTrans2D1" presStyleIdx="4" presStyleCnt="10"/>
      <dgm:spPr/>
      <dgm:t>
        <a:bodyPr/>
        <a:lstStyle/>
        <a:p>
          <a:endParaRPr lang="en-US"/>
        </a:p>
      </dgm:t>
    </dgm:pt>
    <dgm:pt modelId="{84717743-80BE-4C27-9B8C-F6B6EDF29FD8}" type="pres">
      <dgm:prSet presAssocID="{E2537925-89E6-4C89-8CF6-679F897ADF44}" presName="node" presStyleLbl="node1" presStyleIdx="5" presStyleCnt="11" custLinFactY="63397" custLinFactNeighborX="21822" custLinFactNeighborY="100000">
        <dgm:presLayoutVars>
          <dgm:bulletEnabled val="1"/>
        </dgm:presLayoutVars>
      </dgm:prSet>
      <dgm:spPr/>
      <dgm:t>
        <a:bodyPr/>
        <a:lstStyle/>
        <a:p>
          <a:endParaRPr lang="en-US"/>
        </a:p>
      </dgm:t>
    </dgm:pt>
    <dgm:pt modelId="{2694ABAE-1E18-4F27-8A3B-85F4C22927C0}" type="pres">
      <dgm:prSet presAssocID="{DC6DCB5F-2724-44AE-96C2-56C886BF9614}" presName="sibTrans" presStyleLbl="sibTrans2D1" presStyleIdx="5" presStyleCnt="10" custAng="17003545" custScaleX="80317" custScaleY="102014" custLinFactX="100000" custLinFactY="-100000" custLinFactNeighborX="135530" custLinFactNeighborY="-114218"/>
      <dgm:spPr/>
      <dgm:t>
        <a:bodyPr/>
        <a:lstStyle/>
        <a:p>
          <a:endParaRPr lang="en-US"/>
        </a:p>
      </dgm:t>
    </dgm:pt>
    <dgm:pt modelId="{B29B4E07-2EF1-4D5B-AD99-33F57008CB43}" type="pres">
      <dgm:prSet presAssocID="{DC6DCB5F-2724-44AE-96C2-56C886BF9614}" presName="connectorText" presStyleLbl="sibTrans2D1" presStyleIdx="5" presStyleCnt="10"/>
      <dgm:spPr/>
      <dgm:t>
        <a:bodyPr/>
        <a:lstStyle/>
        <a:p>
          <a:endParaRPr lang="en-US"/>
        </a:p>
      </dgm:t>
    </dgm:pt>
    <dgm:pt modelId="{A7837EA9-97D0-4423-90C0-E15E9EE76BD0}" type="pres">
      <dgm:prSet presAssocID="{F1E372C6-63AD-4882-8454-F4E46468B925}" presName="node" presStyleLbl="node1" presStyleIdx="6" presStyleCnt="11" custLinFactX="41487" custLinFactNeighborX="100000" custLinFactNeighborY="-951">
        <dgm:presLayoutVars>
          <dgm:bulletEnabled val="1"/>
        </dgm:presLayoutVars>
      </dgm:prSet>
      <dgm:spPr/>
      <dgm:t>
        <a:bodyPr/>
        <a:lstStyle/>
        <a:p>
          <a:endParaRPr lang="en-US"/>
        </a:p>
      </dgm:t>
    </dgm:pt>
    <dgm:pt modelId="{CEAD78A2-87D0-46B1-B2DC-1AEADC956BB2}" type="pres">
      <dgm:prSet presAssocID="{2E206722-DD62-444A-A5C7-71F47D709617}" presName="sibTrans" presStyleLbl="sibTrans2D1" presStyleIdx="6" presStyleCnt="10"/>
      <dgm:spPr/>
      <dgm:t>
        <a:bodyPr/>
        <a:lstStyle/>
        <a:p>
          <a:endParaRPr lang="en-US"/>
        </a:p>
      </dgm:t>
    </dgm:pt>
    <dgm:pt modelId="{5DFAB78B-11AB-448B-8672-EDAF7CF5392B}" type="pres">
      <dgm:prSet presAssocID="{2E206722-DD62-444A-A5C7-71F47D709617}" presName="connectorText" presStyleLbl="sibTrans2D1" presStyleIdx="6" presStyleCnt="10"/>
      <dgm:spPr/>
      <dgm:t>
        <a:bodyPr/>
        <a:lstStyle/>
        <a:p>
          <a:endParaRPr lang="en-US"/>
        </a:p>
      </dgm:t>
    </dgm:pt>
    <dgm:pt modelId="{517CB373-0D68-48B8-B075-402BEFE46C68}" type="pres">
      <dgm:prSet presAssocID="{248F8CC5-2C0C-4E14-863F-A26CF6E50D08}" presName="node" presStyleLbl="node1" presStyleIdx="7" presStyleCnt="11" custLinFactX="43827" custLinFactNeighborX="100000" custLinFactNeighborY="8499">
        <dgm:presLayoutVars>
          <dgm:bulletEnabled val="1"/>
        </dgm:presLayoutVars>
      </dgm:prSet>
      <dgm:spPr/>
      <dgm:t>
        <a:bodyPr/>
        <a:lstStyle/>
        <a:p>
          <a:endParaRPr lang="en-US"/>
        </a:p>
      </dgm:t>
    </dgm:pt>
    <dgm:pt modelId="{FC2CFAEF-7A2E-4881-A6F7-330828D5C75E}" type="pres">
      <dgm:prSet presAssocID="{4C5574FE-EFE6-41D0-A416-A12FFFA8E278}" presName="sibTrans" presStyleLbl="sibTrans2D1" presStyleIdx="7" presStyleCnt="10"/>
      <dgm:spPr/>
      <dgm:t>
        <a:bodyPr/>
        <a:lstStyle/>
        <a:p>
          <a:endParaRPr lang="en-US"/>
        </a:p>
      </dgm:t>
    </dgm:pt>
    <dgm:pt modelId="{1859C7CE-0F34-480B-A714-83D8192D5A0C}" type="pres">
      <dgm:prSet presAssocID="{4C5574FE-EFE6-41D0-A416-A12FFFA8E278}" presName="connectorText" presStyleLbl="sibTrans2D1" presStyleIdx="7" presStyleCnt="10"/>
      <dgm:spPr/>
      <dgm:t>
        <a:bodyPr/>
        <a:lstStyle/>
        <a:p>
          <a:endParaRPr lang="en-US"/>
        </a:p>
      </dgm:t>
    </dgm:pt>
    <dgm:pt modelId="{741DFF8B-D836-432D-A216-03F344D4EDBB}" type="pres">
      <dgm:prSet presAssocID="{5D28633C-6EC9-482A-BD59-F8BE31EDCFF7}" presName="node" presStyleLbl="node1" presStyleIdx="8" presStyleCnt="11" custScaleY="125427" custLinFactY="-67618" custLinFactNeighborX="18871" custLinFactNeighborY="-100000">
        <dgm:presLayoutVars>
          <dgm:bulletEnabled val="1"/>
        </dgm:presLayoutVars>
      </dgm:prSet>
      <dgm:spPr/>
      <dgm:t>
        <a:bodyPr/>
        <a:lstStyle/>
        <a:p>
          <a:endParaRPr lang="en-US"/>
        </a:p>
      </dgm:t>
    </dgm:pt>
    <dgm:pt modelId="{B61D4F6D-1910-42D7-9AA4-22F4D014A8DC}" type="pres">
      <dgm:prSet presAssocID="{CB7269FB-E3B9-4194-B045-68826169CBFC}" presName="sibTrans" presStyleLbl="sibTrans2D1" presStyleIdx="8" presStyleCnt="10"/>
      <dgm:spPr/>
      <dgm:t>
        <a:bodyPr/>
        <a:lstStyle/>
        <a:p>
          <a:endParaRPr lang="en-US"/>
        </a:p>
      </dgm:t>
    </dgm:pt>
    <dgm:pt modelId="{67FF5AED-B876-4A3E-9403-997999EBBD9F}" type="pres">
      <dgm:prSet presAssocID="{CB7269FB-E3B9-4194-B045-68826169CBFC}" presName="connectorText" presStyleLbl="sibTrans2D1" presStyleIdx="8" presStyleCnt="10"/>
      <dgm:spPr/>
      <dgm:t>
        <a:bodyPr/>
        <a:lstStyle/>
        <a:p>
          <a:endParaRPr lang="en-US"/>
        </a:p>
      </dgm:t>
    </dgm:pt>
    <dgm:pt modelId="{F050FFE7-52DA-49FF-A1E0-00F0F01F11F6}" type="pres">
      <dgm:prSet presAssocID="{DCB14E5A-7C82-4400-94A6-E414487C4CA8}" presName="node" presStyleLbl="node1" presStyleIdx="9" presStyleCnt="11" custLinFactX="-20952" custLinFactNeighborX="-100000" custLinFactNeighborY="-17859">
        <dgm:presLayoutVars>
          <dgm:bulletEnabled val="1"/>
        </dgm:presLayoutVars>
      </dgm:prSet>
      <dgm:spPr/>
      <dgm:t>
        <a:bodyPr/>
        <a:lstStyle/>
        <a:p>
          <a:endParaRPr lang="en-US"/>
        </a:p>
      </dgm:t>
    </dgm:pt>
    <dgm:pt modelId="{57997728-2B93-4E29-85C9-579A0E4B5165}" type="pres">
      <dgm:prSet presAssocID="{0AD5566D-C4FB-4753-911A-F3D1DD2B7278}" presName="sibTrans" presStyleLbl="sibTrans2D1" presStyleIdx="9" presStyleCnt="10"/>
      <dgm:spPr/>
      <dgm:t>
        <a:bodyPr/>
        <a:lstStyle/>
        <a:p>
          <a:endParaRPr lang="en-US"/>
        </a:p>
      </dgm:t>
    </dgm:pt>
    <dgm:pt modelId="{2797735E-62AD-458A-BE5F-B494AB2F9213}" type="pres">
      <dgm:prSet presAssocID="{0AD5566D-C4FB-4753-911A-F3D1DD2B7278}" presName="connectorText" presStyleLbl="sibTrans2D1" presStyleIdx="9" presStyleCnt="10"/>
      <dgm:spPr/>
      <dgm:t>
        <a:bodyPr/>
        <a:lstStyle/>
        <a:p>
          <a:endParaRPr lang="en-US"/>
        </a:p>
      </dgm:t>
    </dgm:pt>
    <dgm:pt modelId="{D86508A8-0F77-48B0-A21F-5E9D44733937}" type="pres">
      <dgm:prSet presAssocID="{6C84EF5F-28DB-4ACD-BEE9-E86EB6FD589E}" presName="node" presStyleLbl="node1" presStyleIdx="10" presStyleCnt="11" custScaleX="107263" custScaleY="90705" custLinFactX="-26019" custLinFactNeighborX="-100000" custLinFactNeighborY="-17859">
        <dgm:presLayoutVars>
          <dgm:bulletEnabled val="1"/>
        </dgm:presLayoutVars>
      </dgm:prSet>
      <dgm:spPr/>
      <dgm:t>
        <a:bodyPr/>
        <a:lstStyle/>
        <a:p>
          <a:endParaRPr lang="en-US"/>
        </a:p>
      </dgm:t>
    </dgm:pt>
  </dgm:ptLst>
  <dgm:cxnLst>
    <dgm:cxn modelId="{B6AD327F-26FD-4EEC-BC92-892DBB5CDB9B}" type="presOf" srcId="{248F8CC5-2C0C-4E14-863F-A26CF6E50D08}" destId="{517CB373-0D68-48B8-B075-402BEFE46C68}" srcOrd="0" destOrd="0" presId="urn:microsoft.com/office/officeart/2005/8/layout/process5"/>
    <dgm:cxn modelId="{97D73F8E-4BD7-4FD8-BCB8-CCD56498C62A}" srcId="{9E2B5462-4825-4B9C-A584-801594665499}" destId="{DCB14E5A-7C82-4400-94A6-E414487C4CA8}" srcOrd="9" destOrd="0" parTransId="{C1F17E77-930A-49A1-9639-30086581D2CD}" sibTransId="{0AD5566D-C4FB-4753-911A-F3D1DD2B7278}"/>
    <dgm:cxn modelId="{89046CE0-9F47-40A6-AE81-5EFBA4018B8C}" type="presOf" srcId="{914BE702-061A-48E6-A59B-E5E3E83D5332}" destId="{54A37975-AAD7-4A51-8D21-24EF4B315E9B}" srcOrd="0" destOrd="0" presId="urn:microsoft.com/office/officeart/2005/8/layout/process5"/>
    <dgm:cxn modelId="{1CBEC82D-BF70-4B52-9F26-73DDA6472F7F}" type="presOf" srcId="{016D5FBA-679E-4A89-B4A5-1BB115A50893}" destId="{FD91F2FD-5277-4F0C-8B9C-6E01FD65369C}" srcOrd="0" destOrd="0" presId="urn:microsoft.com/office/officeart/2005/8/layout/process5"/>
    <dgm:cxn modelId="{19654560-FC3D-4B81-A527-0F6DAC504D3B}" srcId="{9E2B5462-4825-4B9C-A584-801594665499}" destId="{5987FDD7-6082-4DD4-B8DF-36955A1BA39C}" srcOrd="2" destOrd="0" parTransId="{FE31EB56-73A2-47FB-B5AB-88C19E30A080}" sibTransId="{914BE702-061A-48E6-A59B-E5E3E83D5332}"/>
    <dgm:cxn modelId="{4DE14AF2-F6FF-4B5E-84D1-8BF97EB727CE}" type="presOf" srcId="{9E2B5462-4825-4B9C-A584-801594665499}" destId="{88124912-AAB4-4F54-83DB-5CE471E8E3F6}" srcOrd="0" destOrd="0" presId="urn:microsoft.com/office/officeart/2005/8/layout/process5"/>
    <dgm:cxn modelId="{6BA7EFF5-AD65-4964-99EB-275A2703B78B}" type="presOf" srcId="{5842FFC6-A3B3-480B-89DC-A20422274AF5}" destId="{D86508A8-0F77-48B0-A21F-5E9D44733937}" srcOrd="0" destOrd="1" presId="urn:microsoft.com/office/officeart/2005/8/layout/process5"/>
    <dgm:cxn modelId="{44490A1B-005B-44DA-A95B-2CC9CA1CDF5F}" type="presOf" srcId="{AF305D08-EBD7-4DD9-B641-D2C760563880}" destId="{2A7C2A3A-5A3D-4EC7-9518-FDDB9F448D35}" srcOrd="0" destOrd="0" presId="urn:microsoft.com/office/officeart/2005/8/layout/process5"/>
    <dgm:cxn modelId="{767A5D05-1EE0-4FE1-AD3B-90A197F0CA1A}" type="presOf" srcId="{DCB14E5A-7C82-4400-94A6-E414487C4CA8}" destId="{F050FFE7-52DA-49FF-A1E0-00F0F01F11F6}" srcOrd="0" destOrd="0" presId="urn:microsoft.com/office/officeart/2005/8/layout/process5"/>
    <dgm:cxn modelId="{8B870987-099D-4783-8E70-59F3F46613B2}" srcId="{9E2B5462-4825-4B9C-A584-801594665499}" destId="{895DDCC4-1C9D-435D-B10C-334EF598C9F6}" srcOrd="3" destOrd="0" parTransId="{11295C97-1B3D-4C98-9194-95B5C5EC56DE}" sibTransId="{AF305D08-EBD7-4DD9-B641-D2C760563880}"/>
    <dgm:cxn modelId="{E12EBB7E-8F27-4379-8BE7-3977C0009CA1}" type="presOf" srcId="{0AD5566D-C4FB-4753-911A-F3D1DD2B7278}" destId="{57997728-2B93-4E29-85C9-579A0E4B5165}" srcOrd="0" destOrd="0" presId="urn:microsoft.com/office/officeart/2005/8/layout/process5"/>
    <dgm:cxn modelId="{AECC9DB3-11D6-49DA-B296-381A0092100A}" type="presOf" srcId="{0AD5566D-C4FB-4753-911A-F3D1DD2B7278}" destId="{2797735E-62AD-458A-BE5F-B494AB2F9213}" srcOrd="1" destOrd="0" presId="urn:microsoft.com/office/officeart/2005/8/layout/process5"/>
    <dgm:cxn modelId="{6DAA7DD3-C237-4E04-A6D5-B783C404AE84}" type="presOf" srcId="{AFD23FC8-6634-4D41-A474-4D3790CD6311}" destId="{62563F49-3954-4BE3-9FF0-13239CC984AE}" srcOrd="1" destOrd="0" presId="urn:microsoft.com/office/officeart/2005/8/layout/process5"/>
    <dgm:cxn modelId="{B785B520-0FDF-4D6C-98D3-43D65A4A6B98}" type="presOf" srcId="{7539D99B-A494-4FDE-B21C-50F0568CB079}" destId="{234AE488-F254-4A32-900C-1D45D63E64B1}" srcOrd="0" destOrd="0" presId="urn:microsoft.com/office/officeart/2005/8/layout/process5"/>
    <dgm:cxn modelId="{B15EAD4B-9AEA-451B-80D4-77B0C83497CC}" type="presOf" srcId="{E2537925-89E6-4C89-8CF6-679F897ADF44}" destId="{84717743-80BE-4C27-9B8C-F6B6EDF29FD8}" srcOrd="0" destOrd="0" presId="urn:microsoft.com/office/officeart/2005/8/layout/process5"/>
    <dgm:cxn modelId="{673C61E9-6DF9-403F-9600-022E1B398C5C}" type="presOf" srcId="{4C5574FE-EFE6-41D0-A416-A12FFFA8E278}" destId="{1859C7CE-0F34-480B-A714-83D8192D5A0C}" srcOrd="1" destOrd="0" presId="urn:microsoft.com/office/officeart/2005/8/layout/process5"/>
    <dgm:cxn modelId="{080F5F14-3678-49FE-A098-1D1EBB38F3B9}" srcId="{9E2B5462-4825-4B9C-A584-801594665499}" destId="{6C84EF5F-28DB-4ACD-BEE9-E86EB6FD589E}" srcOrd="10" destOrd="0" parTransId="{041A633C-BCB1-4C12-91AB-8465CFCE32A5}" sibTransId="{2AA951D2-94B0-496B-B8B4-4BC591AFEE73}"/>
    <dgm:cxn modelId="{8C8B4C5A-DB33-4241-8EC3-FF33B8A84661}" type="presOf" srcId="{016D5FBA-679E-4A89-B4A5-1BB115A50893}" destId="{983A5627-6545-49F4-8A0E-B74005829429}" srcOrd="1" destOrd="0" presId="urn:microsoft.com/office/officeart/2005/8/layout/process5"/>
    <dgm:cxn modelId="{4639A9D4-2E96-4AD4-9416-DFC116875BA5}" type="presOf" srcId="{5987FDD7-6082-4DD4-B8DF-36955A1BA39C}" destId="{43851BD3-C517-4A97-8F3B-E2EE01703861}" srcOrd="0" destOrd="0" presId="urn:microsoft.com/office/officeart/2005/8/layout/process5"/>
    <dgm:cxn modelId="{B55DC14C-6E32-40AF-A818-D78FFC694EFB}" type="presOf" srcId="{2E206722-DD62-444A-A5C7-71F47D709617}" destId="{CEAD78A2-87D0-46B1-B2DC-1AEADC956BB2}" srcOrd="0" destOrd="0" presId="urn:microsoft.com/office/officeart/2005/8/layout/process5"/>
    <dgm:cxn modelId="{8A996AFC-4E03-404A-97CF-E616E571A2F6}" srcId="{9E2B5462-4825-4B9C-A584-801594665499}" destId="{E2537925-89E6-4C89-8CF6-679F897ADF44}" srcOrd="5" destOrd="0" parTransId="{C06A58F9-8C9F-4750-A400-07AB61EB5AFD}" sibTransId="{DC6DCB5F-2724-44AE-96C2-56C886BF9614}"/>
    <dgm:cxn modelId="{ABFB5C3B-6C78-497A-85C3-0A032C9C97A0}" srcId="{9E2B5462-4825-4B9C-A584-801594665499}" destId="{248F8CC5-2C0C-4E14-863F-A26CF6E50D08}" srcOrd="7" destOrd="0" parTransId="{35CA531E-F01A-44D9-9AC4-DF038EC35EC7}" sibTransId="{4C5574FE-EFE6-41D0-A416-A12FFFA8E278}"/>
    <dgm:cxn modelId="{93C63690-EFBD-4F8D-BD53-66094E489B2D}" srcId="{9E2B5462-4825-4B9C-A584-801594665499}" destId="{69530746-BEF1-4671-8C48-71EA76173167}" srcOrd="0" destOrd="0" parTransId="{9AF849EF-AAA8-4409-8E74-88BC8B7F75D9}" sibTransId="{9C018BC9-15FC-45DD-BD9F-45854D49DC74}"/>
    <dgm:cxn modelId="{8680B7C6-759B-43F5-A2EE-161F7B7B50B6}" srcId="{9E2B5462-4825-4B9C-A584-801594665499}" destId="{F69AB83F-D29B-4FD3-9869-20CCE7747705}" srcOrd="4" destOrd="0" parTransId="{9AE353E3-B574-45FC-B83D-88DB3BAC66F2}" sibTransId="{016D5FBA-679E-4A89-B4A5-1BB115A50893}"/>
    <dgm:cxn modelId="{4F8F6074-147C-4329-AEFD-05FB5F41A980}" type="presOf" srcId="{2E206722-DD62-444A-A5C7-71F47D709617}" destId="{5DFAB78B-11AB-448B-8672-EDAF7CF5392B}" srcOrd="1" destOrd="0" presId="urn:microsoft.com/office/officeart/2005/8/layout/process5"/>
    <dgm:cxn modelId="{9DB519E8-B85F-472E-9E90-0C3C3ABE4708}" type="presOf" srcId="{F69AB83F-D29B-4FD3-9869-20CCE7747705}" destId="{15513E17-B369-4B62-8D49-D62FE5992CE6}" srcOrd="0" destOrd="0" presId="urn:microsoft.com/office/officeart/2005/8/layout/process5"/>
    <dgm:cxn modelId="{7B0686CE-CCDA-4AE1-87FA-42C10379546A}" type="presOf" srcId="{5D28633C-6EC9-482A-BD59-F8BE31EDCFF7}" destId="{741DFF8B-D836-432D-A216-03F344D4EDBB}" srcOrd="0" destOrd="0" presId="urn:microsoft.com/office/officeart/2005/8/layout/process5"/>
    <dgm:cxn modelId="{32B27CE9-7F1F-4EFF-94F8-6718DAD9C645}" srcId="{9E2B5462-4825-4B9C-A584-801594665499}" destId="{7539D99B-A494-4FDE-B21C-50F0568CB079}" srcOrd="1" destOrd="0" parTransId="{9FB5EF8E-B772-4512-888E-D1F90038E95D}" sibTransId="{AFD23FC8-6634-4D41-A474-4D3790CD6311}"/>
    <dgm:cxn modelId="{3A5FBEEE-47CB-4D1C-838B-21B589C00DCC}" type="presOf" srcId="{CB7269FB-E3B9-4194-B045-68826169CBFC}" destId="{B61D4F6D-1910-42D7-9AA4-22F4D014A8DC}" srcOrd="0" destOrd="0" presId="urn:microsoft.com/office/officeart/2005/8/layout/process5"/>
    <dgm:cxn modelId="{1D17B5F6-B1D4-45BE-A771-68F2E8A5A6B4}" type="presOf" srcId="{AFD23FC8-6634-4D41-A474-4D3790CD6311}" destId="{2FDDA1F0-216E-48F4-B9DA-1D7472BF779B}" srcOrd="0" destOrd="0" presId="urn:microsoft.com/office/officeart/2005/8/layout/process5"/>
    <dgm:cxn modelId="{A1CD778E-D3A7-40D7-9A23-95E6DA69B6B5}" srcId="{9E2B5462-4825-4B9C-A584-801594665499}" destId="{5D28633C-6EC9-482A-BD59-F8BE31EDCFF7}" srcOrd="8" destOrd="0" parTransId="{20F15C6E-C3A7-4661-A2C0-719BA67D050B}" sibTransId="{CB7269FB-E3B9-4194-B045-68826169CBFC}"/>
    <dgm:cxn modelId="{68A2B950-8A2E-4D87-ABAE-7985D68DBE34}" type="presOf" srcId="{DC6DCB5F-2724-44AE-96C2-56C886BF9614}" destId="{2694ABAE-1E18-4F27-8A3B-85F4C22927C0}" srcOrd="0" destOrd="0" presId="urn:microsoft.com/office/officeart/2005/8/layout/process5"/>
    <dgm:cxn modelId="{126FBDAB-09F6-4469-AD2A-C7F75C25CA9B}" type="presOf" srcId="{DC6DCB5F-2724-44AE-96C2-56C886BF9614}" destId="{B29B4E07-2EF1-4D5B-AD99-33F57008CB43}" srcOrd="1" destOrd="0" presId="urn:microsoft.com/office/officeart/2005/8/layout/process5"/>
    <dgm:cxn modelId="{2452BC65-DC4E-4B70-A526-E3B8C8476E66}" type="presOf" srcId="{6C84EF5F-28DB-4ACD-BEE9-E86EB6FD589E}" destId="{D86508A8-0F77-48B0-A21F-5E9D44733937}" srcOrd="0" destOrd="0" presId="urn:microsoft.com/office/officeart/2005/8/layout/process5"/>
    <dgm:cxn modelId="{59F0DD02-621E-477D-9D0F-8F13F7C47B43}" type="presOf" srcId="{9C018BC9-15FC-45DD-BD9F-45854D49DC74}" destId="{582FF7A6-4724-4352-AFA6-0E66E8AE4DF0}" srcOrd="1" destOrd="0" presId="urn:microsoft.com/office/officeart/2005/8/layout/process5"/>
    <dgm:cxn modelId="{390AB61D-63FB-4119-A27F-929C1ADA5FC5}" type="presOf" srcId="{895DDCC4-1C9D-435D-B10C-334EF598C9F6}" destId="{B34F3225-44F8-4107-A027-DF74EA4B2925}" srcOrd="0" destOrd="0" presId="urn:microsoft.com/office/officeart/2005/8/layout/process5"/>
    <dgm:cxn modelId="{2D9AC079-8F83-4B66-9E2E-D313556A9A39}" type="presOf" srcId="{69530746-BEF1-4671-8C48-71EA76173167}" destId="{626DB992-B781-4E84-820F-4A96D3C030EC}" srcOrd="0" destOrd="0" presId="urn:microsoft.com/office/officeart/2005/8/layout/process5"/>
    <dgm:cxn modelId="{F3D1CC81-5463-4626-B62C-A2E378D42D9C}" srcId="{9E2B5462-4825-4B9C-A584-801594665499}" destId="{F1E372C6-63AD-4882-8454-F4E46468B925}" srcOrd="6" destOrd="0" parTransId="{6C3FDEE0-DAF0-46AD-984B-50D80D257B5A}" sibTransId="{2E206722-DD62-444A-A5C7-71F47D709617}"/>
    <dgm:cxn modelId="{C24FA644-1387-482F-982B-F98E565C2EF7}" type="presOf" srcId="{4C5574FE-EFE6-41D0-A416-A12FFFA8E278}" destId="{FC2CFAEF-7A2E-4881-A6F7-330828D5C75E}" srcOrd="0" destOrd="0" presId="urn:microsoft.com/office/officeart/2005/8/layout/process5"/>
    <dgm:cxn modelId="{A6A4AD07-375F-456D-8FF7-AEB1CC46A4F4}" type="presOf" srcId="{CB7269FB-E3B9-4194-B045-68826169CBFC}" destId="{67FF5AED-B876-4A3E-9403-997999EBBD9F}" srcOrd="1" destOrd="0" presId="urn:microsoft.com/office/officeart/2005/8/layout/process5"/>
    <dgm:cxn modelId="{A8715719-B830-4CF1-9294-AB940CD5D791}" type="presOf" srcId="{F1E372C6-63AD-4882-8454-F4E46468B925}" destId="{A7837EA9-97D0-4423-90C0-E15E9EE76BD0}" srcOrd="0" destOrd="0" presId="urn:microsoft.com/office/officeart/2005/8/layout/process5"/>
    <dgm:cxn modelId="{178CFCA1-8A4F-4239-AE04-7F0F555B333D}" type="presOf" srcId="{9C018BC9-15FC-45DD-BD9F-45854D49DC74}" destId="{54D2FD3F-1182-4E68-9964-3C8D4B3FE3FC}" srcOrd="0" destOrd="0" presId="urn:microsoft.com/office/officeart/2005/8/layout/process5"/>
    <dgm:cxn modelId="{E6271107-7B56-47D8-BC29-674BC857EEC4}" type="presOf" srcId="{914BE702-061A-48E6-A59B-E5E3E83D5332}" destId="{7E4FAAB9-CA9A-4D15-B47F-93716C5A193D}" srcOrd="1" destOrd="0" presId="urn:microsoft.com/office/officeart/2005/8/layout/process5"/>
    <dgm:cxn modelId="{C77F2DCE-EF40-4EA4-99C2-AF02A5860577}" srcId="{6C84EF5F-28DB-4ACD-BEE9-E86EB6FD589E}" destId="{5842FFC6-A3B3-480B-89DC-A20422274AF5}" srcOrd="0" destOrd="0" parTransId="{EB5EAA6E-F357-4DD1-BE1B-18CADEBA0F20}" sibTransId="{A7D7E6F0-69B8-485D-8815-C2D314A37BF5}"/>
    <dgm:cxn modelId="{747A7BCD-B2A7-47EF-BD15-BA7EE419423E}" type="presOf" srcId="{AF305D08-EBD7-4DD9-B641-D2C760563880}" destId="{C815ED03-C038-4E43-8E61-807509E133C4}" srcOrd="1" destOrd="0" presId="urn:microsoft.com/office/officeart/2005/8/layout/process5"/>
    <dgm:cxn modelId="{B844800E-3320-4C50-AA65-58956D8F9C76}" type="presParOf" srcId="{88124912-AAB4-4F54-83DB-5CE471E8E3F6}" destId="{626DB992-B781-4E84-820F-4A96D3C030EC}" srcOrd="0" destOrd="0" presId="urn:microsoft.com/office/officeart/2005/8/layout/process5"/>
    <dgm:cxn modelId="{A9136B21-95D2-492A-B86D-664E3C20711D}" type="presParOf" srcId="{88124912-AAB4-4F54-83DB-5CE471E8E3F6}" destId="{54D2FD3F-1182-4E68-9964-3C8D4B3FE3FC}" srcOrd="1" destOrd="0" presId="urn:microsoft.com/office/officeart/2005/8/layout/process5"/>
    <dgm:cxn modelId="{4A310D46-3A3B-4302-AACD-035F856EA12F}" type="presParOf" srcId="{54D2FD3F-1182-4E68-9964-3C8D4B3FE3FC}" destId="{582FF7A6-4724-4352-AFA6-0E66E8AE4DF0}" srcOrd="0" destOrd="0" presId="urn:microsoft.com/office/officeart/2005/8/layout/process5"/>
    <dgm:cxn modelId="{C0906754-F1FC-45CD-83D6-C75AFBDBA3D6}" type="presParOf" srcId="{88124912-AAB4-4F54-83DB-5CE471E8E3F6}" destId="{234AE488-F254-4A32-900C-1D45D63E64B1}" srcOrd="2" destOrd="0" presId="urn:microsoft.com/office/officeart/2005/8/layout/process5"/>
    <dgm:cxn modelId="{63ADB054-FA0E-4860-8A59-09851F7C6E5B}" type="presParOf" srcId="{88124912-AAB4-4F54-83DB-5CE471E8E3F6}" destId="{2FDDA1F0-216E-48F4-B9DA-1D7472BF779B}" srcOrd="3" destOrd="0" presId="urn:microsoft.com/office/officeart/2005/8/layout/process5"/>
    <dgm:cxn modelId="{AE6F47EE-4DAC-414C-B82E-7D5EF0511929}" type="presParOf" srcId="{2FDDA1F0-216E-48F4-B9DA-1D7472BF779B}" destId="{62563F49-3954-4BE3-9FF0-13239CC984AE}" srcOrd="0" destOrd="0" presId="urn:microsoft.com/office/officeart/2005/8/layout/process5"/>
    <dgm:cxn modelId="{8EABCCBE-CDE9-4403-92C9-D2800C71C8FC}" type="presParOf" srcId="{88124912-AAB4-4F54-83DB-5CE471E8E3F6}" destId="{43851BD3-C517-4A97-8F3B-E2EE01703861}" srcOrd="4" destOrd="0" presId="urn:microsoft.com/office/officeart/2005/8/layout/process5"/>
    <dgm:cxn modelId="{8ADD04D3-8B1A-4B38-BC1A-4BC8256919A5}" type="presParOf" srcId="{88124912-AAB4-4F54-83DB-5CE471E8E3F6}" destId="{54A37975-AAD7-4A51-8D21-24EF4B315E9B}" srcOrd="5" destOrd="0" presId="urn:microsoft.com/office/officeart/2005/8/layout/process5"/>
    <dgm:cxn modelId="{B1C1E170-031A-4C8E-A84E-FF8E40B48689}" type="presParOf" srcId="{54A37975-AAD7-4A51-8D21-24EF4B315E9B}" destId="{7E4FAAB9-CA9A-4D15-B47F-93716C5A193D}" srcOrd="0" destOrd="0" presId="urn:microsoft.com/office/officeart/2005/8/layout/process5"/>
    <dgm:cxn modelId="{7FF0B8CD-2B74-47D3-8399-E3A3CEC72AF5}" type="presParOf" srcId="{88124912-AAB4-4F54-83DB-5CE471E8E3F6}" destId="{B34F3225-44F8-4107-A027-DF74EA4B2925}" srcOrd="6" destOrd="0" presId="urn:microsoft.com/office/officeart/2005/8/layout/process5"/>
    <dgm:cxn modelId="{7CF585C9-FEB2-40E9-BB53-A57C9983EC60}" type="presParOf" srcId="{88124912-AAB4-4F54-83DB-5CE471E8E3F6}" destId="{2A7C2A3A-5A3D-4EC7-9518-FDDB9F448D35}" srcOrd="7" destOrd="0" presId="urn:microsoft.com/office/officeart/2005/8/layout/process5"/>
    <dgm:cxn modelId="{360FA065-0C11-4C6C-B2F2-D5FAAB4ACF0D}" type="presParOf" srcId="{2A7C2A3A-5A3D-4EC7-9518-FDDB9F448D35}" destId="{C815ED03-C038-4E43-8E61-807509E133C4}" srcOrd="0" destOrd="0" presId="urn:microsoft.com/office/officeart/2005/8/layout/process5"/>
    <dgm:cxn modelId="{C1E40E71-4B52-462E-AB68-BCCBB79E187A}" type="presParOf" srcId="{88124912-AAB4-4F54-83DB-5CE471E8E3F6}" destId="{15513E17-B369-4B62-8D49-D62FE5992CE6}" srcOrd="8" destOrd="0" presId="urn:microsoft.com/office/officeart/2005/8/layout/process5"/>
    <dgm:cxn modelId="{4E2FAFB6-2E7E-4D84-A7FF-0AC513298CF4}" type="presParOf" srcId="{88124912-AAB4-4F54-83DB-5CE471E8E3F6}" destId="{FD91F2FD-5277-4F0C-8B9C-6E01FD65369C}" srcOrd="9" destOrd="0" presId="urn:microsoft.com/office/officeart/2005/8/layout/process5"/>
    <dgm:cxn modelId="{F7F08350-6A07-4206-BB80-965253B9E9EF}" type="presParOf" srcId="{FD91F2FD-5277-4F0C-8B9C-6E01FD65369C}" destId="{983A5627-6545-49F4-8A0E-B74005829429}" srcOrd="0" destOrd="0" presId="urn:microsoft.com/office/officeart/2005/8/layout/process5"/>
    <dgm:cxn modelId="{677DB70D-EA32-4A2A-9428-77C2626DE30B}" type="presParOf" srcId="{88124912-AAB4-4F54-83DB-5CE471E8E3F6}" destId="{84717743-80BE-4C27-9B8C-F6B6EDF29FD8}" srcOrd="10" destOrd="0" presId="urn:microsoft.com/office/officeart/2005/8/layout/process5"/>
    <dgm:cxn modelId="{EBEEEE31-0CC7-44BB-A894-79121B0F902D}" type="presParOf" srcId="{88124912-AAB4-4F54-83DB-5CE471E8E3F6}" destId="{2694ABAE-1E18-4F27-8A3B-85F4C22927C0}" srcOrd="11" destOrd="0" presId="urn:microsoft.com/office/officeart/2005/8/layout/process5"/>
    <dgm:cxn modelId="{1AA44B03-FFB8-4BE6-96D5-343802593F1E}" type="presParOf" srcId="{2694ABAE-1E18-4F27-8A3B-85F4C22927C0}" destId="{B29B4E07-2EF1-4D5B-AD99-33F57008CB43}" srcOrd="0" destOrd="0" presId="urn:microsoft.com/office/officeart/2005/8/layout/process5"/>
    <dgm:cxn modelId="{F5C62B1A-4E39-4071-ADE0-B35544E9EA93}" type="presParOf" srcId="{88124912-AAB4-4F54-83DB-5CE471E8E3F6}" destId="{A7837EA9-97D0-4423-90C0-E15E9EE76BD0}" srcOrd="12" destOrd="0" presId="urn:microsoft.com/office/officeart/2005/8/layout/process5"/>
    <dgm:cxn modelId="{F5FB0A40-305B-435D-A5A9-DB4FC66A2A01}" type="presParOf" srcId="{88124912-AAB4-4F54-83DB-5CE471E8E3F6}" destId="{CEAD78A2-87D0-46B1-B2DC-1AEADC956BB2}" srcOrd="13" destOrd="0" presId="urn:microsoft.com/office/officeart/2005/8/layout/process5"/>
    <dgm:cxn modelId="{8938ED90-D3CA-4E95-9284-7FB71DA8C4D5}" type="presParOf" srcId="{CEAD78A2-87D0-46B1-B2DC-1AEADC956BB2}" destId="{5DFAB78B-11AB-448B-8672-EDAF7CF5392B}" srcOrd="0" destOrd="0" presId="urn:microsoft.com/office/officeart/2005/8/layout/process5"/>
    <dgm:cxn modelId="{BF055B45-282E-40F7-AA65-F7A59049EC27}" type="presParOf" srcId="{88124912-AAB4-4F54-83DB-5CE471E8E3F6}" destId="{517CB373-0D68-48B8-B075-402BEFE46C68}" srcOrd="14" destOrd="0" presId="urn:microsoft.com/office/officeart/2005/8/layout/process5"/>
    <dgm:cxn modelId="{70E54211-D61E-4F54-B707-5519CDD38006}" type="presParOf" srcId="{88124912-AAB4-4F54-83DB-5CE471E8E3F6}" destId="{FC2CFAEF-7A2E-4881-A6F7-330828D5C75E}" srcOrd="15" destOrd="0" presId="urn:microsoft.com/office/officeart/2005/8/layout/process5"/>
    <dgm:cxn modelId="{B9B3D002-87F5-4B98-BEB8-EEF53442D521}" type="presParOf" srcId="{FC2CFAEF-7A2E-4881-A6F7-330828D5C75E}" destId="{1859C7CE-0F34-480B-A714-83D8192D5A0C}" srcOrd="0" destOrd="0" presId="urn:microsoft.com/office/officeart/2005/8/layout/process5"/>
    <dgm:cxn modelId="{9C66192D-1CB0-4847-9F32-6998138E2039}" type="presParOf" srcId="{88124912-AAB4-4F54-83DB-5CE471E8E3F6}" destId="{741DFF8B-D836-432D-A216-03F344D4EDBB}" srcOrd="16" destOrd="0" presId="urn:microsoft.com/office/officeart/2005/8/layout/process5"/>
    <dgm:cxn modelId="{702160BB-8825-4BEB-8A50-CFDF0BC685DE}" type="presParOf" srcId="{88124912-AAB4-4F54-83DB-5CE471E8E3F6}" destId="{B61D4F6D-1910-42D7-9AA4-22F4D014A8DC}" srcOrd="17" destOrd="0" presId="urn:microsoft.com/office/officeart/2005/8/layout/process5"/>
    <dgm:cxn modelId="{0248D9DC-F276-4586-A4EA-5DCB8ECFEDFC}" type="presParOf" srcId="{B61D4F6D-1910-42D7-9AA4-22F4D014A8DC}" destId="{67FF5AED-B876-4A3E-9403-997999EBBD9F}" srcOrd="0" destOrd="0" presId="urn:microsoft.com/office/officeart/2005/8/layout/process5"/>
    <dgm:cxn modelId="{5EE69D84-C38C-44CA-9FCD-EF85ACC50480}" type="presParOf" srcId="{88124912-AAB4-4F54-83DB-5CE471E8E3F6}" destId="{F050FFE7-52DA-49FF-A1E0-00F0F01F11F6}" srcOrd="18" destOrd="0" presId="urn:microsoft.com/office/officeart/2005/8/layout/process5"/>
    <dgm:cxn modelId="{7101271B-3888-40D6-8152-D042093FCE9C}" type="presParOf" srcId="{88124912-AAB4-4F54-83DB-5CE471E8E3F6}" destId="{57997728-2B93-4E29-85C9-579A0E4B5165}" srcOrd="19" destOrd="0" presId="urn:microsoft.com/office/officeart/2005/8/layout/process5"/>
    <dgm:cxn modelId="{65B4D0B1-07FB-4394-B66F-03F108C83A64}" type="presParOf" srcId="{57997728-2B93-4E29-85C9-579A0E4B5165}" destId="{2797735E-62AD-458A-BE5F-B494AB2F9213}" srcOrd="0" destOrd="0" presId="urn:microsoft.com/office/officeart/2005/8/layout/process5"/>
    <dgm:cxn modelId="{D38D8510-3172-4A76-992B-79E2C117B6BE}" type="presParOf" srcId="{88124912-AAB4-4F54-83DB-5CE471E8E3F6}" destId="{D86508A8-0F77-48B0-A21F-5E9D44733937}" srcOrd="2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B992-B781-4E84-820F-4A96D3C030EC}">
      <dsp:nvSpPr>
        <dsp:cNvPr id="0" name=""/>
        <dsp:cNvSpPr/>
      </dsp:nvSpPr>
      <dsp:spPr>
        <a:xfrm>
          <a:off x="748891" y="0"/>
          <a:ext cx="1822325" cy="1093395"/>
        </a:xfrm>
        <a:prstGeom prst="roundRect">
          <a:avLst>
            <a:gd name="adj" fmla="val 10000"/>
          </a:avLst>
        </a:prstGeom>
        <a:solidFill>
          <a:srgbClr val="CCCCFF"/>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Receive, confirm and log withdrawal application request on Navision</a:t>
          </a:r>
          <a:endParaRPr lang="en-US" sz="1200" b="1" kern="1200" dirty="0" smtClean="0">
            <a:solidFill>
              <a:schemeClr val="tx1"/>
            </a:solidFill>
            <a:effectLst/>
          </a:endParaRPr>
        </a:p>
      </dsp:txBody>
      <dsp:txXfrm>
        <a:off x="780915" y="32024"/>
        <a:ext cx="1758277" cy="1029347"/>
      </dsp:txXfrm>
    </dsp:sp>
    <dsp:sp modelId="{54D2FD3F-1182-4E68-9964-3C8D4B3FE3FC}">
      <dsp:nvSpPr>
        <dsp:cNvPr id="0" name=""/>
        <dsp:cNvSpPr/>
      </dsp:nvSpPr>
      <dsp:spPr>
        <a:xfrm rot="124">
          <a:off x="2722300" y="320774"/>
          <a:ext cx="363974"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22300" y="411159"/>
        <a:ext cx="254782" cy="271162"/>
      </dsp:txXfrm>
    </dsp:sp>
    <dsp:sp modelId="{234AE488-F254-4A32-900C-1D45D63E64B1}">
      <dsp:nvSpPr>
        <dsp:cNvPr id="0" name=""/>
        <dsp:cNvSpPr/>
      </dsp:nvSpPr>
      <dsp:spPr>
        <a:xfrm>
          <a:off x="3257960" y="90"/>
          <a:ext cx="1822325" cy="1093395"/>
        </a:xfrm>
        <a:prstGeom prst="roundRect">
          <a:avLst>
            <a:gd name="adj" fmla="val 10000"/>
          </a:avLst>
        </a:prstGeom>
        <a:solidFill>
          <a:schemeClr val="bg1">
            <a:lumMod val="8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Send Confirmation of Accrued Pension Rights Status letter  to ex employer</a:t>
          </a:r>
          <a:endParaRPr lang="en-US" sz="1200" b="1" kern="1200" dirty="0" smtClean="0">
            <a:solidFill>
              <a:schemeClr val="tx1"/>
            </a:solidFill>
            <a:effectLst/>
          </a:endParaRPr>
        </a:p>
      </dsp:txBody>
      <dsp:txXfrm>
        <a:off x="3289984" y="32114"/>
        <a:ext cx="1758277" cy="1029347"/>
      </dsp:txXfrm>
    </dsp:sp>
    <dsp:sp modelId="{2FDDA1F0-216E-48F4-B9DA-1D7472BF779B}">
      <dsp:nvSpPr>
        <dsp:cNvPr id="0" name=""/>
        <dsp:cNvSpPr/>
      </dsp:nvSpPr>
      <dsp:spPr>
        <a:xfrm rot="21599880">
          <a:off x="5258307" y="320774"/>
          <a:ext cx="428868"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258307" y="411163"/>
        <a:ext cx="300208" cy="271162"/>
      </dsp:txXfrm>
    </dsp:sp>
    <dsp:sp modelId="{43851BD3-C517-4A97-8F3B-E2EE01703861}">
      <dsp:nvSpPr>
        <dsp:cNvPr id="0" name=""/>
        <dsp:cNvSpPr/>
      </dsp:nvSpPr>
      <dsp:spPr>
        <a:xfrm>
          <a:off x="5889472" y="0"/>
          <a:ext cx="1768002" cy="1093395"/>
        </a:xfrm>
        <a:prstGeom prst="roundRect">
          <a:avLst>
            <a:gd name="adj" fmla="val 10000"/>
          </a:avLst>
        </a:prstGeom>
        <a:solidFill>
          <a:srgbClr val="FFFF00"/>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Await response of Confirmation letters from ex-employer and also do a reminder</a:t>
          </a:r>
          <a:endParaRPr lang="en-US" sz="1200" b="1" kern="1200" dirty="0" smtClean="0">
            <a:solidFill>
              <a:schemeClr val="tx1"/>
            </a:solidFill>
            <a:effectLst/>
          </a:endParaRPr>
        </a:p>
        <a:p>
          <a:pPr lvl="0" algn="ctr" defTabSz="533400">
            <a:lnSpc>
              <a:spcPct val="90000"/>
            </a:lnSpc>
            <a:spcBef>
              <a:spcPct val="0"/>
            </a:spcBef>
            <a:spcAft>
              <a:spcPct val="35000"/>
            </a:spcAft>
          </a:pPr>
          <a:r>
            <a:rPr lang="en-US" sz="1200" b="1" kern="1200" dirty="0" smtClean="0">
              <a:solidFill>
                <a:schemeClr val="tx1"/>
              </a:solidFill>
              <a:effectLst/>
            </a:rPr>
            <a:t>( 7 working days)  MANUAL</a:t>
          </a:r>
          <a:endParaRPr lang="en-US" sz="1200" b="1" kern="1200" dirty="0">
            <a:solidFill>
              <a:schemeClr val="tx1"/>
            </a:solidFill>
            <a:effectLst/>
          </a:endParaRPr>
        </a:p>
      </dsp:txBody>
      <dsp:txXfrm>
        <a:off x="5921496" y="32024"/>
        <a:ext cx="1703954" cy="1029347"/>
      </dsp:txXfrm>
    </dsp:sp>
    <dsp:sp modelId="{54A37975-AAD7-4A51-8D21-24EF4B315E9B}">
      <dsp:nvSpPr>
        <dsp:cNvPr id="0" name=""/>
        <dsp:cNvSpPr/>
      </dsp:nvSpPr>
      <dsp:spPr>
        <a:xfrm rot="16226281" flipH="1">
          <a:off x="6436457" y="1286497"/>
          <a:ext cx="446486" cy="608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6503942" y="1341185"/>
        <a:ext cx="312540" cy="364975"/>
      </dsp:txXfrm>
    </dsp:sp>
    <dsp:sp modelId="{B34F3225-44F8-4107-A027-DF74EA4B2925}">
      <dsp:nvSpPr>
        <dsp:cNvPr id="0" name=""/>
        <dsp:cNvSpPr/>
      </dsp:nvSpPr>
      <dsp:spPr>
        <a:xfrm>
          <a:off x="748891" y="1914387"/>
          <a:ext cx="1822325" cy="1093395"/>
        </a:xfrm>
        <a:prstGeom prst="roundRect">
          <a:avLst>
            <a:gd name="adj" fmla="val 10000"/>
          </a:avLst>
        </a:prstGeom>
        <a:solidFill>
          <a:srgbClr val="FFCCCC"/>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Await  approval from </a:t>
          </a:r>
          <a:r>
            <a:rPr lang="en-GB" sz="1200" b="1" kern="1200" dirty="0" err="1" smtClean="0">
              <a:solidFill>
                <a:schemeClr val="tx1"/>
              </a:solidFill>
              <a:effectLst/>
            </a:rPr>
            <a:t>PenCom</a:t>
          </a:r>
          <a:r>
            <a:rPr lang="en-GB" sz="1200" b="1" kern="1200" dirty="0" smtClean="0">
              <a:solidFill>
                <a:schemeClr val="tx1"/>
              </a:solidFill>
              <a:effectLst/>
            </a:rPr>
            <a:t> </a:t>
          </a:r>
          <a:endParaRPr lang="en-US" sz="1200" b="1" kern="1200" dirty="0" smtClean="0">
            <a:solidFill>
              <a:schemeClr val="tx1"/>
            </a:solidFill>
            <a:effectLst/>
          </a:endParaRPr>
        </a:p>
      </dsp:txBody>
      <dsp:txXfrm>
        <a:off x="780915" y="1946411"/>
        <a:ext cx="1758277" cy="1029347"/>
      </dsp:txXfrm>
    </dsp:sp>
    <dsp:sp modelId="{2A7C2A3A-5A3D-4EC7-9518-FDDB9F448D35}">
      <dsp:nvSpPr>
        <dsp:cNvPr id="0" name=""/>
        <dsp:cNvSpPr/>
      </dsp:nvSpPr>
      <dsp:spPr>
        <a:xfrm rot="10847362">
          <a:off x="2726400" y="2230460"/>
          <a:ext cx="373857"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38552" y="2321620"/>
        <a:ext cx="261700" cy="271162"/>
      </dsp:txXfrm>
    </dsp:sp>
    <dsp:sp modelId="{15513E17-B369-4B62-8D49-D62FE5992CE6}">
      <dsp:nvSpPr>
        <dsp:cNvPr id="0" name=""/>
        <dsp:cNvSpPr/>
      </dsp:nvSpPr>
      <dsp:spPr>
        <a:xfrm>
          <a:off x="3276602" y="1904995"/>
          <a:ext cx="1822325" cy="1093395"/>
        </a:xfrm>
        <a:prstGeom prst="roundRect">
          <a:avLst>
            <a:gd name="adj" fmla="val 10000"/>
          </a:avLst>
        </a:prstGeom>
        <a:solidFill>
          <a:srgbClr val="99CCFF"/>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Review of RMAS before submission </a:t>
          </a:r>
          <a:endParaRPr lang="en-US" sz="1200" b="1" kern="1200" dirty="0" smtClean="0">
            <a:solidFill>
              <a:schemeClr val="tx1"/>
            </a:solidFill>
            <a:effectLst/>
          </a:endParaRPr>
        </a:p>
      </dsp:txBody>
      <dsp:txXfrm>
        <a:off x="3308626" y="1937019"/>
        <a:ext cx="1758277" cy="1029347"/>
      </dsp:txXfrm>
    </dsp:sp>
    <dsp:sp modelId="{FD91F2FD-5277-4F0C-8B9C-6E01FD65369C}">
      <dsp:nvSpPr>
        <dsp:cNvPr id="0" name=""/>
        <dsp:cNvSpPr/>
      </dsp:nvSpPr>
      <dsp:spPr>
        <a:xfrm rot="10853392">
          <a:off x="5244343" y="2267484"/>
          <a:ext cx="350759"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349565" y="2358688"/>
        <a:ext cx="245531" cy="271162"/>
      </dsp:txXfrm>
    </dsp:sp>
    <dsp:sp modelId="{84717743-80BE-4C27-9B8C-F6B6EDF29FD8}">
      <dsp:nvSpPr>
        <dsp:cNvPr id="0" name=""/>
        <dsp:cNvSpPr/>
      </dsp:nvSpPr>
      <dsp:spPr>
        <a:xfrm>
          <a:off x="5760360" y="1942919"/>
          <a:ext cx="1822325" cy="1185929"/>
        </a:xfrm>
        <a:prstGeom prst="roundRect">
          <a:avLst>
            <a:gd name="adj" fmla="val 10000"/>
          </a:avLst>
        </a:prstGeom>
        <a:solidFill>
          <a:srgbClr val="DDD4C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Receive Confirmation/ Ack. Copy of a reminder  letter: attached to other supporting documents  and send to </a:t>
          </a:r>
          <a:r>
            <a:rPr lang="en-GB" sz="1200" b="1" kern="1200" dirty="0" err="1" smtClean="0">
              <a:solidFill>
                <a:schemeClr val="tx1"/>
              </a:solidFill>
              <a:effectLst/>
            </a:rPr>
            <a:t>PenCom</a:t>
          </a:r>
          <a:r>
            <a:rPr lang="en-GB" sz="1200" b="1" kern="1200" dirty="0" smtClean="0">
              <a:solidFill>
                <a:schemeClr val="tx1"/>
              </a:solidFill>
              <a:effectLst/>
            </a:rPr>
            <a:t> for approval via rmas/hard copy</a:t>
          </a:r>
          <a:r>
            <a:rPr lang="en-US" sz="1200" b="1" kern="1200" dirty="0" smtClean="0">
              <a:solidFill>
                <a:schemeClr val="tx1"/>
              </a:solidFill>
              <a:effectLst/>
            </a:rPr>
            <a:t> </a:t>
          </a:r>
        </a:p>
      </dsp:txBody>
      <dsp:txXfrm>
        <a:off x="5795095" y="1977654"/>
        <a:ext cx="1752855" cy="1116459"/>
      </dsp:txXfrm>
    </dsp:sp>
    <dsp:sp modelId="{2694ABAE-1E18-4F27-8A3B-85F4C22927C0}">
      <dsp:nvSpPr>
        <dsp:cNvPr id="0" name=""/>
        <dsp:cNvSpPr/>
      </dsp:nvSpPr>
      <dsp:spPr>
        <a:xfrm rot="5372049">
          <a:off x="1057338" y="3190857"/>
          <a:ext cx="567515"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1124577" y="3213456"/>
        <a:ext cx="431934" cy="271162"/>
      </dsp:txXfrm>
    </dsp:sp>
    <dsp:sp modelId="{A7837EA9-97D0-4423-90C0-E15E9EE76BD0}">
      <dsp:nvSpPr>
        <dsp:cNvPr id="0" name=""/>
        <dsp:cNvSpPr/>
      </dsp:nvSpPr>
      <dsp:spPr>
        <a:xfrm>
          <a:off x="652380" y="3737276"/>
          <a:ext cx="1822325" cy="1093395"/>
        </a:xfrm>
        <a:prstGeom prst="roundRect">
          <a:avLst>
            <a:gd name="adj" fmla="val 10000"/>
          </a:avLst>
        </a:prstGeom>
        <a:solidFill>
          <a:schemeClr val="bg2">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In- house review after approval ( Benefit Admin Compliance and Signatories)</a:t>
          </a:r>
        </a:p>
        <a:p>
          <a:pPr lvl="0" algn="l" defTabSz="533400">
            <a:lnSpc>
              <a:spcPct val="90000"/>
            </a:lnSpc>
            <a:spcBef>
              <a:spcPct val="0"/>
            </a:spcBef>
            <a:spcAft>
              <a:spcPct val="35000"/>
            </a:spcAft>
          </a:pPr>
          <a:endParaRPr lang="en-GB" sz="1100" b="1" kern="1200" dirty="0" smtClean="0">
            <a:solidFill>
              <a:schemeClr val="tx1"/>
            </a:solidFill>
            <a:effectLst>
              <a:outerShdw blurRad="38100" dist="38100" dir="2700000" algn="tl">
                <a:srgbClr val="000000">
                  <a:alpha val="43137"/>
                </a:srgbClr>
              </a:outerShdw>
            </a:effectLst>
          </a:endParaRPr>
        </a:p>
      </dsp:txBody>
      <dsp:txXfrm>
        <a:off x="684404" y="3769300"/>
        <a:ext cx="1758277" cy="1029347"/>
      </dsp:txXfrm>
    </dsp:sp>
    <dsp:sp modelId="{CEAD78A2-87D0-46B1-B2DC-1AEADC956BB2}">
      <dsp:nvSpPr>
        <dsp:cNvPr id="0" name=""/>
        <dsp:cNvSpPr/>
      </dsp:nvSpPr>
      <dsp:spPr>
        <a:xfrm>
          <a:off x="2635071" y="4058006"/>
          <a:ext cx="386333"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635071" y="4148393"/>
        <a:ext cx="270433" cy="271162"/>
      </dsp:txXfrm>
    </dsp:sp>
    <dsp:sp modelId="{517CB373-0D68-48B8-B075-402BEFE46C68}">
      <dsp:nvSpPr>
        <dsp:cNvPr id="0" name=""/>
        <dsp:cNvSpPr/>
      </dsp:nvSpPr>
      <dsp:spPr>
        <a:xfrm>
          <a:off x="3203637" y="3737276"/>
          <a:ext cx="1822325" cy="109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Payment transfer into client’s designated bank account                                                                                                                   (within 48 hours)   CUSTODIAN</a:t>
          </a:r>
          <a:endParaRPr lang="en-US" sz="1200" b="1" kern="1200" dirty="0" smtClean="0">
            <a:solidFill>
              <a:schemeClr val="tx1"/>
            </a:solidFill>
            <a:effectLst/>
          </a:endParaRPr>
        </a:p>
      </dsp:txBody>
      <dsp:txXfrm>
        <a:off x="3235661" y="3769300"/>
        <a:ext cx="1758277" cy="1029347"/>
      </dsp:txXfrm>
    </dsp:sp>
    <dsp:sp modelId="{FC2CFAEF-7A2E-4881-A6F7-330828D5C75E}">
      <dsp:nvSpPr>
        <dsp:cNvPr id="0" name=""/>
        <dsp:cNvSpPr/>
      </dsp:nvSpPr>
      <dsp:spPr>
        <a:xfrm rot="21524357">
          <a:off x="5187483" y="4030115"/>
          <a:ext cx="389324" cy="451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187497" y="4121787"/>
        <a:ext cx="272527" cy="271162"/>
      </dsp:txXfrm>
    </dsp:sp>
    <dsp:sp modelId="{741DFF8B-D836-432D-A216-03F344D4EDBB}">
      <dsp:nvSpPr>
        <dsp:cNvPr id="0" name=""/>
        <dsp:cNvSpPr/>
      </dsp:nvSpPr>
      <dsp:spPr>
        <a:xfrm>
          <a:off x="5760360" y="3681010"/>
          <a:ext cx="1822325" cy="1093395"/>
        </a:xfrm>
        <a:prstGeom prst="roundRect">
          <a:avLst>
            <a:gd name="adj" fmla="val 10000"/>
          </a:avLst>
        </a:prstGeom>
        <a:solidFill>
          <a:srgbClr val="CCFFCC"/>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effectLst/>
            </a:rPr>
            <a:t>Filing &amp; Retrieval (MANUAL)</a:t>
          </a:r>
          <a:endParaRPr lang="en-US" sz="1200" b="1" kern="1200" dirty="0">
            <a:solidFill>
              <a:schemeClr val="tx1"/>
            </a:solidFill>
            <a:effectLst/>
          </a:endParaRPr>
        </a:p>
      </dsp:txBody>
      <dsp:txXfrm>
        <a:off x="5792384" y="3713034"/>
        <a:ext cx="1758277" cy="1029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B992-B781-4E84-820F-4A96D3C030EC}">
      <dsp:nvSpPr>
        <dsp:cNvPr id="0" name=""/>
        <dsp:cNvSpPr/>
      </dsp:nvSpPr>
      <dsp:spPr>
        <a:xfrm>
          <a:off x="288362" y="2"/>
          <a:ext cx="1661591" cy="996954"/>
        </a:xfrm>
        <a:prstGeom prst="roundRect">
          <a:avLst>
            <a:gd name="adj" fmla="val 10000"/>
          </a:avLst>
        </a:prstGeom>
        <a:solidFill>
          <a:srgbClr val="CC66FF"/>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Receive, confirm and log withdrawal application request on Navision</a:t>
          </a:r>
          <a:endParaRPr lang="en-US" sz="1200" b="1" kern="1200" dirty="0" smtClean="0">
            <a:solidFill>
              <a:schemeClr val="tx1"/>
            </a:solidFill>
            <a:effectLst/>
          </a:endParaRPr>
        </a:p>
      </dsp:txBody>
      <dsp:txXfrm>
        <a:off x="317562" y="29202"/>
        <a:ext cx="1603191" cy="938554"/>
      </dsp:txXfrm>
    </dsp:sp>
    <dsp:sp modelId="{54D2FD3F-1182-4E68-9964-3C8D4B3FE3FC}">
      <dsp:nvSpPr>
        <dsp:cNvPr id="0" name=""/>
        <dsp:cNvSpPr/>
      </dsp:nvSpPr>
      <dsp:spPr>
        <a:xfrm>
          <a:off x="2238201" y="292442"/>
          <a:ext cx="694413"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38201" y="374857"/>
        <a:ext cx="570791" cy="247244"/>
      </dsp:txXfrm>
    </dsp:sp>
    <dsp:sp modelId="{234AE488-F254-4A32-900C-1D45D63E64B1}">
      <dsp:nvSpPr>
        <dsp:cNvPr id="0" name=""/>
        <dsp:cNvSpPr/>
      </dsp:nvSpPr>
      <dsp:spPr>
        <a:xfrm>
          <a:off x="3260168" y="2"/>
          <a:ext cx="1661591" cy="996954"/>
        </a:xfrm>
        <a:prstGeom prst="roundRect">
          <a:avLst>
            <a:gd name="adj" fmla="val 10000"/>
          </a:avLst>
        </a:prstGeom>
        <a:solidFill>
          <a:srgbClr val="CCECFF"/>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Confirm  Pre Scheme Contribution(if any)  from ex employer</a:t>
          </a:r>
          <a:endParaRPr lang="en-US" sz="1200" b="1" kern="1200" dirty="0" smtClean="0">
            <a:solidFill>
              <a:schemeClr val="tx1"/>
            </a:solidFill>
            <a:effectLst/>
          </a:endParaRPr>
        </a:p>
        <a:p>
          <a:pPr lvl="0" algn="ctr" defTabSz="533400">
            <a:lnSpc>
              <a:spcPct val="90000"/>
            </a:lnSpc>
            <a:spcBef>
              <a:spcPct val="0"/>
            </a:spcBef>
            <a:spcAft>
              <a:spcPct val="35000"/>
            </a:spcAft>
          </a:pPr>
          <a:endParaRPr lang="en-US" sz="1050" b="1" kern="1200" dirty="0">
            <a:solidFill>
              <a:schemeClr val="tx1"/>
            </a:solidFill>
            <a:effectLst>
              <a:outerShdw blurRad="38100" dist="38100" dir="2700000" algn="tl">
                <a:srgbClr val="000000">
                  <a:alpha val="43137"/>
                </a:srgbClr>
              </a:outerShdw>
            </a:effectLst>
          </a:endParaRPr>
        </a:p>
      </dsp:txBody>
      <dsp:txXfrm>
        <a:off x="3289368" y="29202"/>
        <a:ext cx="1603191" cy="938554"/>
      </dsp:txXfrm>
    </dsp:sp>
    <dsp:sp modelId="{2FDDA1F0-216E-48F4-B9DA-1D7472BF779B}">
      <dsp:nvSpPr>
        <dsp:cNvPr id="0" name=""/>
        <dsp:cNvSpPr/>
      </dsp:nvSpPr>
      <dsp:spPr>
        <a:xfrm>
          <a:off x="5159715" y="292442"/>
          <a:ext cx="573254"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159715" y="374857"/>
        <a:ext cx="449632" cy="247244"/>
      </dsp:txXfrm>
    </dsp:sp>
    <dsp:sp modelId="{43851BD3-C517-4A97-8F3B-E2EE01703861}">
      <dsp:nvSpPr>
        <dsp:cNvPr id="0" name=""/>
        <dsp:cNvSpPr/>
      </dsp:nvSpPr>
      <dsp:spPr>
        <a:xfrm>
          <a:off x="6003373" y="2"/>
          <a:ext cx="1612059" cy="996954"/>
        </a:xfrm>
        <a:prstGeom prst="roundRect">
          <a:avLst>
            <a:gd name="adj" fmla="val 10000"/>
          </a:avLst>
        </a:prstGeom>
        <a:solidFill>
          <a:srgbClr val="99FF33"/>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Await response of Confirmation letters from ex-employer and also do a reminder</a:t>
          </a:r>
          <a:endParaRPr lang="en-US" sz="1200" b="1" kern="1200" dirty="0" smtClean="0">
            <a:solidFill>
              <a:schemeClr val="tx1"/>
            </a:solidFill>
            <a:effectLst/>
          </a:endParaRPr>
        </a:p>
      </dsp:txBody>
      <dsp:txXfrm>
        <a:off x="6032573" y="29202"/>
        <a:ext cx="1553659" cy="938554"/>
      </dsp:txXfrm>
    </dsp:sp>
    <dsp:sp modelId="{54A37975-AAD7-4A51-8D21-24EF4B315E9B}">
      <dsp:nvSpPr>
        <dsp:cNvPr id="0" name=""/>
        <dsp:cNvSpPr/>
      </dsp:nvSpPr>
      <dsp:spPr>
        <a:xfrm rot="16167263" flipH="1">
          <a:off x="6515664" y="1218208"/>
          <a:ext cx="615205"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6576886" y="1238815"/>
        <a:ext cx="491583" cy="247244"/>
      </dsp:txXfrm>
    </dsp:sp>
    <dsp:sp modelId="{B34F3225-44F8-4107-A027-DF74EA4B2925}">
      <dsp:nvSpPr>
        <dsp:cNvPr id="0" name=""/>
        <dsp:cNvSpPr/>
      </dsp:nvSpPr>
      <dsp:spPr>
        <a:xfrm>
          <a:off x="288362" y="1752595"/>
          <a:ext cx="1661591" cy="996954"/>
        </a:xfrm>
        <a:prstGeom prst="roundRect">
          <a:avLst>
            <a:gd name="adj" fmla="val 10000"/>
          </a:avLst>
        </a:prstGeom>
        <a:solidFill>
          <a:srgbClr val="FFCCCC"/>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Await  approval from </a:t>
          </a:r>
          <a:r>
            <a:rPr lang="en-GB" sz="1200" b="1" kern="1200" dirty="0" err="1" smtClean="0">
              <a:solidFill>
                <a:schemeClr val="tx1"/>
              </a:solidFill>
              <a:effectLst/>
            </a:rPr>
            <a:t>PenCom</a:t>
          </a:r>
          <a:r>
            <a:rPr lang="en-GB" sz="1200" b="1" kern="1200" dirty="0" smtClean="0">
              <a:solidFill>
                <a:schemeClr val="tx1"/>
              </a:solidFill>
              <a:effectLst/>
            </a:rPr>
            <a:t> </a:t>
          </a:r>
          <a:endParaRPr lang="en-US" sz="1200" b="1" kern="1200" dirty="0" smtClean="0">
            <a:solidFill>
              <a:schemeClr val="tx1"/>
            </a:solidFill>
            <a:effectLst/>
          </a:endParaRPr>
        </a:p>
      </dsp:txBody>
      <dsp:txXfrm>
        <a:off x="317562" y="1781795"/>
        <a:ext cx="1603191" cy="938554"/>
      </dsp:txXfrm>
    </dsp:sp>
    <dsp:sp modelId="{2A7C2A3A-5A3D-4EC7-9518-FDDB9F448D35}">
      <dsp:nvSpPr>
        <dsp:cNvPr id="0" name=""/>
        <dsp:cNvSpPr/>
      </dsp:nvSpPr>
      <dsp:spPr>
        <a:xfrm rot="10801122">
          <a:off x="2241765" y="2070057"/>
          <a:ext cx="703224"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65387" y="2152492"/>
        <a:ext cx="579602" cy="247244"/>
      </dsp:txXfrm>
    </dsp:sp>
    <dsp:sp modelId="{15513E17-B369-4B62-8D49-D62FE5992CE6}">
      <dsp:nvSpPr>
        <dsp:cNvPr id="0" name=""/>
        <dsp:cNvSpPr/>
      </dsp:nvSpPr>
      <dsp:spPr>
        <a:xfrm>
          <a:off x="3276601" y="1804327"/>
          <a:ext cx="1781126" cy="996954"/>
        </a:xfrm>
        <a:prstGeom prst="roundRect">
          <a:avLst>
            <a:gd name="adj" fmla="val 10000"/>
          </a:avLst>
        </a:prstGeom>
        <a:solidFill>
          <a:srgbClr val="FFCC66"/>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Review of RMAS before submission </a:t>
          </a:r>
          <a:endParaRPr lang="en-US" sz="1200" b="1" kern="1200" dirty="0" smtClean="0">
            <a:solidFill>
              <a:schemeClr val="tx1"/>
            </a:solidFill>
            <a:effectLst/>
          </a:endParaRPr>
        </a:p>
      </dsp:txBody>
      <dsp:txXfrm>
        <a:off x="3305801" y="1833527"/>
        <a:ext cx="1722726" cy="938554"/>
      </dsp:txXfrm>
    </dsp:sp>
    <dsp:sp modelId="{FD91F2FD-5277-4F0C-8B9C-6E01FD65369C}">
      <dsp:nvSpPr>
        <dsp:cNvPr id="0" name=""/>
        <dsp:cNvSpPr/>
      </dsp:nvSpPr>
      <dsp:spPr>
        <a:xfrm rot="10700146">
          <a:off x="5235844" y="2083044"/>
          <a:ext cx="429153"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359440" y="2163664"/>
        <a:ext cx="305531" cy="247244"/>
      </dsp:txXfrm>
    </dsp:sp>
    <dsp:sp modelId="{84717743-80BE-4C27-9B8C-F6B6EDF29FD8}">
      <dsp:nvSpPr>
        <dsp:cNvPr id="0" name=""/>
        <dsp:cNvSpPr/>
      </dsp:nvSpPr>
      <dsp:spPr>
        <a:xfrm>
          <a:off x="5867405" y="1676398"/>
          <a:ext cx="1877947" cy="1196365"/>
        </a:xfrm>
        <a:prstGeom prst="roundRect">
          <a:avLst>
            <a:gd name="adj" fmla="val 10000"/>
          </a:avLst>
        </a:prstGeom>
        <a:solidFill>
          <a:schemeClr val="accent2">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Receive Confirmation/ Ack. Copy of a reminder  letter: attached to other supporting documents  and send to </a:t>
          </a:r>
          <a:r>
            <a:rPr lang="en-GB" sz="1200" b="1" kern="1200" dirty="0" err="1" smtClean="0">
              <a:solidFill>
                <a:schemeClr val="tx1"/>
              </a:solidFill>
              <a:effectLst/>
            </a:rPr>
            <a:t>PenCom</a:t>
          </a:r>
          <a:r>
            <a:rPr lang="en-GB" sz="1200" b="1" kern="1200" dirty="0" smtClean="0">
              <a:solidFill>
                <a:schemeClr val="tx1"/>
              </a:solidFill>
              <a:effectLst/>
            </a:rPr>
            <a:t> for approval via rmas/hard copy</a:t>
          </a:r>
          <a:r>
            <a:rPr lang="en-US" sz="1200" b="1" kern="1200" dirty="0" smtClean="0">
              <a:solidFill>
                <a:schemeClr val="tx1"/>
              </a:solidFill>
              <a:effectLst/>
            </a:rPr>
            <a:t> </a:t>
          </a:r>
        </a:p>
      </dsp:txBody>
      <dsp:txXfrm>
        <a:off x="5902445" y="1711438"/>
        <a:ext cx="1807867" cy="1126285"/>
      </dsp:txXfrm>
    </dsp:sp>
    <dsp:sp modelId="{2694ABAE-1E18-4F27-8A3B-85F4C22927C0}">
      <dsp:nvSpPr>
        <dsp:cNvPr id="0" name=""/>
        <dsp:cNvSpPr/>
      </dsp:nvSpPr>
      <dsp:spPr>
        <a:xfrm rot="5403273">
          <a:off x="671271" y="2846758"/>
          <a:ext cx="445049"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733141" y="2867362"/>
        <a:ext cx="321427" cy="247244"/>
      </dsp:txXfrm>
    </dsp:sp>
    <dsp:sp modelId="{A7837EA9-97D0-4423-90C0-E15E9EE76BD0}">
      <dsp:nvSpPr>
        <dsp:cNvPr id="0" name=""/>
        <dsp:cNvSpPr/>
      </dsp:nvSpPr>
      <dsp:spPr>
        <a:xfrm>
          <a:off x="304795" y="3352804"/>
          <a:ext cx="1621995" cy="1305452"/>
        </a:xfrm>
        <a:prstGeom prst="roundRect">
          <a:avLst>
            <a:gd name="adj" fmla="val 10000"/>
          </a:avLst>
        </a:prstGeom>
        <a:solidFill>
          <a:srgbClr val="CCFF66"/>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In- house review after approval ( Benefit Admin Compliance and Signatories)</a:t>
          </a:r>
        </a:p>
        <a:p>
          <a:pPr lvl="0" algn="l" defTabSz="533400">
            <a:lnSpc>
              <a:spcPct val="90000"/>
            </a:lnSpc>
            <a:spcBef>
              <a:spcPct val="0"/>
            </a:spcBef>
            <a:spcAft>
              <a:spcPct val="35000"/>
            </a:spcAft>
          </a:pPr>
          <a:endParaRPr lang="en-GB" sz="1100" b="1" kern="1200" dirty="0" smtClean="0">
            <a:solidFill>
              <a:schemeClr val="tx1"/>
            </a:solidFill>
            <a:effectLst>
              <a:outerShdw blurRad="38100" dist="38100" dir="2700000" algn="tl">
                <a:srgbClr val="000000">
                  <a:alpha val="43137"/>
                </a:srgbClr>
              </a:outerShdw>
            </a:effectLst>
          </a:endParaRPr>
        </a:p>
      </dsp:txBody>
      <dsp:txXfrm>
        <a:off x="343030" y="3391039"/>
        <a:ext cx="1545525" cy="1228982"/>
      </dsp:txXfrm>
    </dsp:sp>
    <dsp:sp modelId="{CEAD78A2-87D0-46B1-B2DC-1AEADC956BB2}">
      <dsp:nvSpPr>
        <dsp:cNvPr id="0" name=""/>
        <dsp:cNvSpPr/>
      </dsp:nvSpPr>
      <dsp:spPr>
        <a:xfrm rot="21579535">
          <a:off x="2223296" y="3873251"/>
          <a:ext cx="716304"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23297" y="3956034"/>
        <a:ext cx="592682" cy="247244"/>
      </dsp:txXfrm>
    </dsp:sp>
    <dsp:sp modelId="{517CB373-0D68-48B8-B075-402BEFE46C68}">
      <dsp:nvSpPr>
        <dsp:cNvPr id="0" name=""/>
        <dsp:cNvSpPr/>
      </dsp:nvSpPr>
      <dsp:spPr>
        <a:xfrm>
          <a:off x="3276601" y="3657603"/>
          <a:ext cx="1661591" cy="996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Payment transfer into client’s designated bank account                                                                                                                   (within 48 hours)   </a:t>
          </a:r>
        </a:p>
        <a:p>
          <a:pPr lvl="0" algn="l" defTabSz="533400">
            <a:lnSpc>
              <a:spcPct val="90000"/>
            </a:lnSpc>
            <a:spcBef>
              <a:spcPct val="0"/>
            </a:spcBef>
            <a:spcAft>
              <a:spcPct val="35000"/>
            </a:spcAft>
          </a:pPr>
          <a:r>
            <a:rPr lang="en-GB" sz="1200" b="1" kern="1200" dirty="0" smtClean="0">
              <a:solidFill>
                <a:schemeClr val="tx1"/>
              </a:solidFill>
              <a:effectLst/>
            </a:rPr>
            <a:t>CUSTODIAN</a:t>
          </a:r>
          <a:endParaRPr lang="en-US" sz="1200" b="1" kern="1200" dirty="0" smtClean="0">
            <a:solidFill>
              <a:schemeClr val="tx1"/>
            </a:solidFill>
            <a:effectLst/>
          </a:endParaRPr>
        </a:p>
      </dsp:txBody>
      <dsp:txXfrm>
        <a:off x="3305801" y="3686803"/>
        <a:ext cx="1603191" cy="938554"/>
      </dsp:txXfrm>
    </dsp:sp>
    <dsp:sp modelId="{FC2CFAEF-7A2E-4881-A6F7-330828D5C75E}">
      <dsp:nvSpPr>
        <dsp:cNvPr id="0" name=""/>
        <dsp:cNvSpPr/>
      </dsp:nvSpPr>
      <dsp:spPr>
        <a:xfrm>
          <a:off x="5176148" y="3950044"/>
          <a:ext cx="573254" cy="412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176148" y="4032459"/>
        <a:ext cx="449632" cy="247244"/>
      </dsp:txXfrm>
    </dsp:sp>
    <dsp:sp modelId="{741DFF8B-D836-432D-A216-03F344D4EDBB}">
      <dsp:nvSpPr>
        <dsp:cNvPr id="0" name=""/>
        <dsp:cNvSpPr/>
      </dsp:nvSpPr>
      <dsp:spPr>
        <a:xfrm>
          <a:off x="6019806" y="3657603"/>
          <a:ext cx="1661591" cy="996954"/>
        </a:xfrm>
        <a:prstGeom prst="roundRect">
          <a:avLst>
            <a:gd name="adj" fmla="val 10000"/>
          </a:avLst>
        </a:prstGeom>
        <a:solidFill>
          <a:srgbClr val="00FF99"/>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effectLst/>
            </a:rPr>
            <a:t>Filing &amp; Retrieval (MANUAL)</a:t>
          </a:r>
          <a:endParaRPr lang="en-US" sz="1200" b="1" kern="1200" dirty="0">
            <a:solidFill>
              <a:schemeClr val="tx1"/>
            </a:solidFill>
            <a:effectLst/>
          </a:endParaRPr>
        </a:p>
      </dsp:txBody>
      <dsp:txXfrm>
        <a:off x="6049006" y="3686803"/>
        <a:ext cx="1603191" cy="938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5D3B3-49C2-42D6-B3E2-F9115516F410}">
      <dsp:nvSpPr>
        <dsp:cNvPr id="0" name=""/>
        <dsp:cNvSpPr/>
      </dsp:nvSpPr>
      <dsp:spPr>
        <a:xfrm>
          <a:off x="476778" y="2408"/>
          <a:ext cx="1914748" cy="1148848"/>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effectLst/>
            </a:rPr>
            <a:t>Receive Complete Decease withdrawal application</a:t>
          </a:r>
          <a:endParaRPr lang="en-US" sz="1100" b="1" kern="1200" dirty="0">
            <a:solidFill>
              <a:schemeClr val="tx1"/>
            </a:solidFill>
            <a:effectLst/>
          </a:endParaRPr>
        </a:p>
      </dsp:txBody>
      <dsp:txXfrm>
        <a:off x="510427" y="36057"/>
        <a:ext cx="1847450" cy="1081550"/>
      </dsp:txXfrm>
    </dsp:sp>
    <dsp:sp modelId="{E0119FC0-1500-456C-A105-73BA7F6B1A56}">
      <dsp:nvSpPr>
        <dsp:cNvPr id="0" name=""/>
        <dsp:cNvSpPr/>
      </dsp:nvSpPr>
      <dsp:spPr>
        <a:xfrm>
          <a:off x="2560024" y="339404"/>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60024" y="434375"/>
        <a:ext cx="284148" cy="284915"/>
      </dsp:txXfrm>
    </dsp:sp>
    <dsp:sp modelId="{3E7BDBA1-3D02-4985-B319-839D5E923F03}">
      <dsp:nvSpPr>
        <dsp:cNvPr id="0" name=""/>
        <dsp:cNvSpPr/>
      </dsp:nvSpPr>
      <dsp:spPr>
        <a:xfrm>
          <a:off x="3157425" y="2408"/>
          <a:ext cx="1914748" cy="1148848"/>
        </a:xfrm>
        <a:prstGeom prst="roundRect">
          <a:avLst>
            <a:gd name="adj" fmla="val 10000"/>
          </a:avLst>
        </a:prstGeom>
        <a:blipFill rotWithShape="0">
          <a:blip xmlns:r="http://schemas.openxmlformats.org/officeDocument/2006/relationships" r:embed="rId2"/>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effectLst/>
            </a:rPr>
            <a:t>Coalition of PIN for SNR and certificate of membership printout</a:t>
          </a:r>
        </a:p>
        <a:p>
          <a:pPr lvl="0" algn="ctr" defTabSz="466725">
            <a:lnSpc>
              <a:spcPct val="90000"/>
            </a:lnSpc>
            <a:spcBef>
              <a:spcPct val="0"/>
            </a:spcBef>
            <a:spcAft>
              <a:spcPct val="35000"/>
            </a:spcAft>
          </a:pPr>
          <a:endParaRPr lang="en-US" sz="1050" b="1" kern="1200" dirty="0" smtClean="0">
            <a:solidFill>
              <a:schemeClr val="tx1"/>
            </a:solidFill>
            <a:effectLst>
              <a:outerShdw blurRad="38100" dist="38100" dir="2700000" algn="tl">
                <a:srgbClr val="000000">
                  <a:alpha val="43137"/>
                </a:srgbClr>
              </a:outerShdw>
            </a:effectLst>
          </a:endParaRPr>
        </a:p>
      </dsp:txBody>
      <dsp:txXfrm>
        <a:off x="3191074" y="36057"/>
        <a:ext cx="1847450" cy="1081550"/>
      </dsp:txXfrm>
    </dsp:sp>
    <dsp:sp modelId="{3EEFB82D-CEB8-4C90-87D4-7EF58220068E}">
      <dsp:nvSpPr>
        <dsp:cNvPr id="0" name=""/>
        <dsp:cNvSpPr/>
      </dsp:nvSpPr>
      <dsp:spPr>
        <a:xfrm>
          <a:off x="5240671" y="339404"/>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40671" y="434375"/>
        <a:ext cx="284148" cy="284915"/>
      </dsp:txXfrm>
    </dsp:sp>
    <dsp:sp modelId="{85DAA0E6-01D3-4BF3-81EE-93B9CE383C50}">
      <dsp:nvSpPr>
        <dsp:cNvPr id="0" name=""/>
        <dsp:cNvSpPr/>
      </dsp:nvSpPr>
      <dsp:spPr>
        <a:xfrm>
          <a:off x="5838073" y="2408"/>
          <a:ext cx="1914748" cy="1148848"/>
        </a:xfrm>
        <a:prstGeom prst="roundRect">
          <a:avLst>
            <a:gd name="adj" fmla="val 10000"/>
          </a:avLst>
        </a:prstGeom>
        <a:blipFill rotWithShape="0">
          <a:blip xmlns:r="http://schemas.openxmlformats.org/officeDocument/2006/relationships" r:embed="rId3"/>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effectLst/>
            </a:rPr>
            <a:t>Populate soft copy with</a:t>
          </a:r>
          <a:r>
            <a:rPr lang="en-GB" sz="1050" b="1" kern="1200" dirty="0" smtClean="0">
              <a:solidFill>
                <a:schemeClr val="tx1"/>
              </a:solidFill>
              <a:effectLst/>
            </a:rPr>
            <a:t> </a:t>
          </a:r>
          <a:r>
            <a:rPr lang="en-US" sz="1050" b="1" kern="1200" dirty="0" smtClean="0">
              <a:solidFill>
                <a:schemeClr val="tx1"/>
              </a:solidFill>
              <a:effectLst/>
            </a:rPr>
            <a:t>Photo Copies of </a:t>
          </a:r>
          <a:r>
            <a:rPr lang="en-GB" sz="1050" b="1" kern="1200" dirty="0" smtClean="0">
              <a:solidFill>
                <a:schemeClr val="tx1"/>
              </a:solidFill>
              <a:effectLst/>
            </a:rPr>
            <a:t>other supporting documents  and send to </a:t>
          </a:r>
          <a:r>
            <a:rPr lang="en-GB" sz="1050" b="1" kern="1200" dirty="0" err="1" smtClean="0">
              <a:solidFill>
                <a:schemeClr val="tx1"/>
              </a:solidFill>
              <a:effectLst/>
            </a:rPr>
            <a:t>PenCom</a:t>
          </a:r>
          <a:r>
            <a:rPr lang="en-GB" sz="1050" b="1" kern="1200" dirty="0" smtClean="0">
              <a:solidFill>
                <a:schemeClr val="tx1"/>
              </a:solidFill>
              <a:effectLst/>
            </a:rPr>
            <a:t> for approval via </a:t>
          </a:r>
          <a:r>
            <a:rPr lang="en-GB" sz="1050" b="1" kern="1200" dirty="0" smtClean="0">
              <a:solidFill>
                <a:schemeClr val="tx1"/>
              </a:solidFill>
              <a:effectLst/>
            </a:rPr>
            <a:t>RMASs/hard </a:t>
          </a:r>
          <a:r>
            <a:rPr lang="en-GB" sz="1050" b="1" kern="1200" dirty="0" smtClean="0">
              <a:solidFill>
                <a:schemeClr val="tx1"/>
              </a:solidFill>
              <a:effectLst/>
            </a:rPr>
            <a:t>copy</a:t>
          </a:r>
          <a:endParaRPr lang="en-US" sz="1050" b="1" kern="1200" dirty="0">
            <a:solidFill>
              <a:schemeClr val="tx1"/>
            </a:solidFill>
            <a:effectLst/>
          </a:endParaRPr>
        </a:p>
      </dsp:txBody>
      <dsp:txXfrm>
        <a:off x="5871722" y="36057"/>
        <a:ext cx="1847450" cy="1081550"/>
      </dsp:txXfrm>
    </dsp:sp>
    <dsp:sp modelId="{F0B4B174-6F5B-40D3-8CFB-1A5462632A26}">
      <dsp:nvSpPr>
        <dsp:cNvPr id="0" name=""/>
        <dsp:cNvSpPr/>
      </dsp:nvSpPr>
      <dsp:spPr>
        <a:xfrm rot="5400000">
          <a:off x="6592484" y="1285290"/>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6652990" y="1319755"/>
        <a:ext cx="284915" cy="284148"/>
      </dsp:txXfrm>
    </dsp:sp>
    <dsp:sp modelId="{C76E1EE9-914E-484F-891A-0881F18A4103}">
      <dsp:nvSpPr>
        <dsp:cNvPr id="0" name=""/>
        <dsp:cNvSpPr/>
      </dsp:nvSpPr>
      <dsp:spPr>
        <a:xfrm>
          <a:off x="5838073" y="1917157"/>
          <a:ext cx="1914748" cy="1148848"/>
        </a:xfrm>
        <a:prstGeom prst="roundRect">
          <a:avLst>
            <a:gd name="adj" fmla="val 10000"/>
          </a:avLst>
        </a:prstGeom>
        <a:blipFill rotWithShape="0">
          <a:blip xmlns:r="http://schemas.openxmlformats.org/officeDocument/2006/relationships" r:embed="rId4"/>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solidFill>
                <a:schemeClr val="tx1"/>
              </a:solidFill>
              <a:effectLst/>
            </a:rPr>
            <a:t>Await Payment approval from </a:t>
          </a:r>
          <a:r>
            <a:rPr lang="en-GB" sz="1050" b="1" kern="1200" dirty="0" err="1" smtClean="0">
              <a:solidFill>
                <a:schemeClr val="tx1"/>
              </a:solidFill>
              <a:effectLst/>
            </a:rPr>
            <a:t>PenCom</a:t>
          </a:r>
          <a:r>
            <a:rPr lang="en-GB" sz="1050" b="1" kern="1200" dirty="0" smtClean="0">
              <a:solidFill>
                <a:schemeClr val="tx1"/>
              </a:solidFill>
              <a:effectLst/>
            </a:rPr>
            <a:t> </a:t>
          </a:r>
          <a:endParaRPr lang="en-US" sz="1050" b="1" kern="1200" dirty="0" smtClean="0">
            <a:solidFill>
              <a:schemeClr val="tx1"/>
            </a:solidFill>
            <a:effectLst/>
          </a:endParaRPr>
        </a:p>
        <a:p>
          <a:pPr lvl="0" algn="ctr" defTabSz="466725">
            <a:lnSpc>
              <a:spcPct val="90000"/>
            </a:lnSpc>
            <a:spcBef>
              <a:spcPct val="0"/>
            </a:spcBef>
            <a:spcAft>
              <a:spcPct val="35000"/>
            </a:spcAft>
          </a:pPr>
          <a:endParaRPr lang="en-US" sz="1050" b="1" kern="1200" dirty="0">
            <a:solidFill>
              <a:schemeClr val="tx1"/>
            </a:solidFill>
            <a:effectLst>
              <a:outerShdw blurRad="38100" dist="38100" dir="2700000" algn="tl">
                <a:srgbClr val="000000">
                  <a:alpha val="43137"/>
                </a:srgbClr>
              </a:outerShdw>
            </a:effectLst>
          </a:endParaRPr>
        </a:p>
      </dsp:txBody>
      <dsp:txXfrm>
        <a:off x="5871722" y="1950806"/>
        <a:ext cx="1847450" cy="1081550"/>
      </dsp:txXfrm>
    </dsp:sp>
    <dsp:sp modelId="{487C48AD-DE6F-4F37-A0E8-BDDC252413D1}">
      <dsp:nvSpPr>
        <dsp:cNvPr id="0" name=""/>
        <dsp:cNvSpPr/>
      </dsp:nvSpPr>
      <dsp:spPr>
        <a:xfrm rot="10800000">
          <a:off x="5263648" y="2254152"/>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385426" y="2349123"/>
        <a:ext cx="284148" cy="284915"/>
      </dsp:txXfrm>
    </dsp:sp>
    <dsp:sp modelId="{EB333313-AF43-4D74-A413-65A02B6C6E9F}">
      <dsp:nvSpPr>
        <dsp:cNvPr id="0" name=""/>
        <dsp:cNvSpPr/>
      </dsp:nvSpPr>
      <dsp:spPr>
        <a:xfrm>
          <a:off x="3157425" y="1917157"/>
          <a:ext cx="1914748" cy="1148848"/>
        </a:xfrm>
        <a:prstGeom prst="roundRect">
          <a:avLst>
            <a:gd name="adj" fmla="val 10000"/>
          </a:avLst>
        </a:prstGeom>
        <a:blipFill rotWithShape="0">
          <a:blip xmlns:r="http://schemas.openxmlformats.org/officeDocument/2006/relationships" r:embed="rId5"/>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solidFill>
                <a:schemeClr val="tx1"/>
              </a:solidFill>
              <a:effectLst/>
            </a:rPr>
            <a:t>Review of RMAS before submission </a:t>
          </a:r>
          <a:endParaRPr lang="en-US" sz="1050" b="1" kern="1200" dirty="0" smtClean="0">
            <a:solidFill>
              <a:schemeClr val="tx1"/>
            </a:solidFill>
            <a:effectLst/>
          </a:endParaRPr>
        </a:p>
      </dsp:txBody>
      <dsp:txXfrm>
        <a:off x="3191074" y="1950806"/>
        <a:ext cx="1847450" cy="1081550"/>
      </dsp:txXfrm>
    </dsp:sp>
    <dsp:sp modelId="{D547D68E-20D1-4005-93F8-CC6EB627583A}">
      <dsp:nvSpPr>
        <dsp:cNvPr id="0" name=""/>
        <dsp:cNvSpPr/>
      </dsp:nvSpPr>
      <dsp:spPr>
        <a:xfrm rot="10800000">
          <a:off x="2583001" y="2254152"/>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704779" y="2349123"/>
        <a:ext cx="284148" cy="284915"/>
      </dsp:txXfrm>
    </dsp:sp>
    <dsp:sp modelId="{DCA8E306-EA5A-4952-83D2-AC4F23D08FD2}">
      <dsp:nvSpPr>
        <dsp:cNvPr id="0" name=""/>
        <dsp:cNvSpPr/>
      </dsp:nvSpPr>
      <dsp:spPr>
        <a:xfrm>
          <a:off x="476778" y="1917157"/>
          <a:ext cx="1914748" cy="1148848"/>
        </a:xfrm>
        <a:prstGeom prst="roundRect">
          <a:avLst>
            <a:gd name="adj" fmla="val 10000"/>
          </a:avLst>
        </a:prstGeom>
        <a:blipFill rotWithShape="0">
          <a:blip xmlns:r="http://schemas.openxmlformats.org/officeDocument/2006/relationships" r:embed="rId6"/>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effectLst/>
            </a:rPr>
            <a:t>CTC  - letter of Administration from  High  court</a:t>
          </a:r>
        </a:p>
        <a:p>
          <a:pPr lvl="0" algn="ctr" defTabSz="466725">
            <a:lnSpc>
              <a:spcPct val="90000"/>
            </a:lnSpc>
            <a:spcBef>
              <a:spcPct val="0"/>
            </a:spcBef>
            <a:spcAft>
              <a:spcPct val="35000"/>
            </a:spcAft>
          </a:pPr>
          <a:endParaRPr lang="en-US" sz="1050" b="1" kern="1200" dirty="0" smtClean="0">
            <a:solidFill>
              <a:schemeClr val="tx1"/>
            </a:solidFill>
            <a:effectLst>
              <a:outerShdw blurRad="38100" dist="38100" dir="2700000" algn="tl">
                <a:srgbClr val="000000">
                  <a:alpha val="43137"/>
                </a:srgbClr>
              </a:outerShdw>
            </a:effectLst>
          </a:endParaRPr>
        </a:p>
      </dsp:txBody>
      <dsp:txXfrm>
        <a:off x="510427" y="1950806"/>
        <a:ext cx="1847450" cy="1081550"/>
      </dsp:txXfrm>
    </dsp:sp>
    <dsp:sp modelId="{5BC6C6EF-01B2-4C47-A27B-16F8C2F1905F}">
      <dsp:nvSpPr>
        <dsp:cNvPr id="0" name=""/>
        <dsp:cNvSpPr/>
      </dsp:nvSpPr>
      <dsp:spPr>
        <a:xfrm rot="5400000">
          <a:off x="1231189" y="3200038"/>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291695" y="3234503"/>
        <a:ext cx="284915" cy="284148"/>
      </dsp:txXfrm>
    </dsp:sp>
    <dsp:sp modelId="{75D3469C-7368-4A05-8DA8-F7FE02625534}">
      <dsp:nvSpPr>
        <dsp:cNvPr id="0" name=""/>
        <dsp:cNvSpPr/>
      </dsp:nvSpPr>
      <dsp:spPr>
        <a:xfrm>
          <a:off x="476778" y="3831905"/>
          <a:ext cx="1914748" cy="1148848"/>
        </a:xfrm>
        <a:prstGeom prst="roundRect">
          <a:avLst>
            <a:gd name="adj" fmla="val 10000"/>
          </a:avLst>
        </a:prstGeom>
        <a:blipFill rotWithShape="0">
          <a:blip xmlns:r="http://schemas.openxmlformats.org/officeDocument/2006/relationships" r:embed="rId7"/>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solidFill>
                <a:schemeClr val="tx1"/>
              </a:solidFill>
              <a:effectLst/>
            </a:rPr>
            <a:t>In- house review after approval ( Benefit Admin Compliance and Signatories)</a:t>
          </a:r>
        </a:p>
        <a:p>
          <a:pPr lvl="0" algn="ctr" defTabSz="466725">
            <a:lnSpc>
              <a:spcPct val="90000"/>
            </a:lnSpc>
            <a:spcBef>
              <a:spcPct val="0"/>
            </a:spcBef>
            <a:spcAft>
              <a:spcPct val="35000"/>
            </a:spcAft>
          </a:pPr>
          <a:endParaRPr lang="en-GB" sz="1050" b="1" kern="1200" dirty="0" smtClean="0">
            <a:solidFill>
              <a:schemeClr val="tx1"/>
            </a:solidFill>
            <a:effectLst>
              <a:outerShdw blurRad="38100" dist="38100" dir="2700000" algn="tl">
                <a:srgbClr val="000000">
                  <a:alpha val="43137"/>
                </a:srgbClr>
              </a:outerShdw>
            </a:effectLst>
          </a:endParaRPr>
        </a:p>
      </dsp:txBody>
      <dsp:txXfrm>
        <a:off x="510427" y="3865554"/>
        <a:ext cx="1847450" cy="1081550"/>
      </dsp:txXfrm>
    </dsp:sp>
    <dsp:sp modelId="{88C7F8AD-3A5D-492D-AC4B-B7176A80762E}">
      <dsp:nvSpPr>
        <dsp:cNvPr id="0" name=""/>
        <dsp:cNvSpPr/>
      </dsp:nvSpPr>
      <dsp:spPr>
        <a:xfrm>
          <a:off x="2560024" y="4168900"/>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60024" y="4263871"/>
        <a:ext cx="284148" cy="284915"/>
      </dsp:txXfrm>
    </dsp:sp>
    <dsp:sp modelId="{FD08B78E-7391-4133-A14A-7A92E44DEB4C}">
      <dsp:nvSpPr>
        <dsp:cNvPr id="0" name=""/>
        <dsp:cNvSpPr/>
      </dsp:nvSpPr>
      <dsp:spPr>
        <a:xfrm>
          <a:off x="3157425" y="3831905"/>
          <a:ext cx="1914748" cy="1148848"/>
        </a:xfrm>
        <a:prstGeom prst="roundRect">
          <a:avLst>
            <a:gd name="adj" fmla="val 10000"/>
          </a:avLst>
        </a:prstGeom>
        <a:solidFill>
          <a:schemeClr val="accent5">
            <a:lumMod val="60000"/>
            <a:lumOff val="4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solidFill>
                <a:schemeClr val="tx1"/>
              </a:solidFill>
              <a:effectLst/>
            </a:rPr>
            <a:t>Payment transfer </a:t>
          </a:r>
          <a:r>
            <a:rPr lang="en-GB" sz="1050" b="1" kern="1200" dirty="0" smtClean="0">
              <a:solidFill>
                <a:schemeClr val="tx1"/>
              </a:solidFill>
              <a:effectLst/>
            </a:rPr>
            <a:t>beneficiary’s </a:t>
          </a:r>
          <a:r>
            <a:rPr lang="en-GB" sz="1050" b="1" kern="1200" dirty="0" smtClean="0">
              <a:solidFill>
                <a:schemeClr val="tx1"/>
              </a:solidFill>
              <a:effectLst/>
            </a:rPr>
            <a:t>designated bank account                                                                                                                   (within 48 hours)   CUSTODIAN</a:t>
          </a:r>
          <a:endParaRPr lang="en-US" sz="1050" b="1" kern="1200" dirty="0">
            <a:solidFill>
              <a:schemeClr val="tx1"/>
            </a:solidFill>
            <a:effectLst/>
          </a:endParaRPr>
        </a:p>
      </dsp:txBody>
      <dsp:txXfrm>
        <a:off x="3191074" y="3865554"/>
        <a:ext cx="1847450" cy="1081550"/>
      </dsp:txXfrm>
    </dsp:sp>
    <dsp:sp modelId="{9A1B94CA-3F34-45A1-BACC-3F4FE67D1358}">
      <dsp:nvSpPr>
        <dsp:cNvPr id="0" name=""/>
        <dsp:cNvSpPr/>
      </dsp:nvSpPr>
      <dsp:spPr>
        <a:xfrm>
          <a:off x="5240671" y="4168900"/>
          <a:ext cx="405926" cy="474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40671" y="4263871"/>
        <a:ext cx="284148" cy="284915"/>
      </dsp:txXfrm>
    </dsp:sp>
    <dsp:sp modelId="{6EB3536D-5EB5-4A00-BE72-130D10491C33}">
      <dsp:nvSpPr>
        <dsp:cNvPr id="0" name=""/>
        <dsp:cNvSpPr/>
      </dsp:nvSpPr>
      <dsp:spPr>
        <a:xfrm>
          <a:off x="5838073" y="3831905"/>
          <a:ext cx="1914748" cy="1148848"/>
        </a:xfrm>
        <a:prstGeom prst="roundRect">
          <a:avLst>
            <a:gd name="adj" fmla="val 10000"/>
          </a:avLst>
        </a:prstGeom>
        <a:blipFill rotWithShape="0">
          <a:blip xmlns:r="http://schemas.openxmlformats.org/officeDocument/2006/relationships" r:embed="rId8"/>
          <a:tile tx="0" ty="0" sx="100000" sy="100000" flip="none" algn="tl"/>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effectLst/>
            </a:rPr>
            <a:t>Filing &amp; Retrieval (MANUAL)</a:t>
          </a:r>
          <a:endParaRPr lang="en-US" sz="1050" b="1" kern="1200" dirty="0">
            <a:solidFill>
              <a:schemeClr val="tx1"/>
            </a:solidFill>
            <a:effectLst/>
          </a:endParaRPr>
        </a:p>
      </dsp:txBody>
      <dsp:txXfrm>
        <a:off x="5871722" y="3865554"/>
        <a:ext cx="1847450" cy="1081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B992-B781-4E84-820F-4A96D3C030EC}">
      <dsp:nvSpPr>
        <dsp:cNvPr id="0" name=""/>
        <dsp:cNvSpPr/>
      </dsp:nvSpPr>
      <dsp:spPr>
        <a:xfrm>
          <a:off x="152397" y="457199"/>
          <a:ext cx="1639788" cy="983872"/>
        </a:xfrm>
        <a:prstGeom prst="roundRect">
          <a:avLst>
            <a:gd name="adj" fmla="val 10000"/>
          </a:avLst>
        </a:prstGeom>
        <a:solidFill>
          <a:srgbClr val="DDD4C1"/>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Contact Retiree six months before retirement  </a:t>
          </a:r>
          <a:endParaRPr lang="en-US" sz="1200" b="1" kern="1200" dirty="0" smtClean="0">
            <a:solidFill>
              <a:schemeClr val="tx1"/>
            </a:solidFill>
            <a:effectLst/>
          </a:endParaRPr>
        </a:p>
      </dsp:txBody>
      <dsp:txXfrm>
        <a:off x="181214" y="486016"/>
        <a:ext cx="1582154" cy="926238"/>
      </dsp:txXfrm>
    </dsp:sp>
    <dsp:sp modelId="{54D2FD3F-1182-4E68-9964-3C8D4B3FE3FC}">
      <dsp:nvSpPr>
        <dsp:cNvPr id="0" name=""/>
        <dsp:cNvSpPr/>
      </dsp:nvSpPr>
      <dsp:spPr>
        <a:xfrm rot="45697">
          <a:off x="1914525" y="760286"/>
          <a:ext cx="294785" cy="406667"/>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914529" y="841031"/>
        <a:ext cx="206350" cy="244001"/>
      </dsp:txXfrm>
    </dsp:sp>
    <dsp:sp modelId="{234AE488-F254-4A32-900C-1D45D63E64B1}">
      <dsp:nvSpPr>
        <dsp:cNvPr id="0" name=""/>
        <dsp:cNvSpPr/>
      </dsp:nvSpPr>
      <dsp:spPr>
        <a:xfrm>
          <a:off x="2348336" y="486390"/>
          <a:ext cx="1639788" cy="983872"/>
        </a:xfrm>
        <a:prstGeom prst="roundRect">
          <a:avLst>
            <a:gd name="adj" fmla="val 10000"/>
          </a:avLst>
        </a:prstGeom>
        <a:solidFill>
          <a:srgbClr val="CCECFF"/>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Receive, confirm and log withdrawal application request on Navision</a:t>
          </a:r>
          <a:endParaRPr lang="en-US" sz="1200" b="1" kern="1200" dirty="0" smtClean="0">
            <a:solidFill>
              <a:schemeClr val="tx1"/>
            </a:solidFill>
            <a:effectLst/>
          </a:endParaRPr>
        </a:p>
        <a:p>
          <a:pPr lvl="0" algn="l" defTabSz="533400">
            <a:lnSpc>
              <a:spcPct val="90000"/>
            </a:lnSpc>
            <a:spcBef>
              <a:spcPct val="0"/>
            </a:spcBef>
            <a:spcAft>
              <a:spcPct val="35000"/>
            </a:spcAft>
          </a:pPr>
          <a:endParaRPr lang="en-US" sz="1050" b="1" kern="1200" dirty="0">
            <a:effectLst>
              <a:outerShdw blurRad="38100" dist="38100" dir="2700000" algn="tl">
                <a:srgbClr val="000000">
                  <a:alpha val="43137"/>
                </a:srgbClr>
              </a:outerShdw>
            </a:effectLst>
          </a:endParaRPr>
        </a:p>
      </dsp:txBody>
      <dsp:txXfrm>
        <a:off x="2377153" y="515207"/>
        <a:ext cx="1582154" cy="926238"/>
      </dsp:txXfrm>
    </dsp:sp>
    <dsp:sp modelId="{2FDDA1F0-216E-48F4-B9DA-1D7472BF779B}">
      <dsp:nvSpPr>
        <dsp:cNvPr id="0" name=""/>
        <dsp:cNvSpPr/>
      </dsp:nvSpPr>
      <dsp:spPr>
        <a:xfrm rot="21597474">
          <a:off x="4148313" y="774131"/>
          <a:ext cx="385909" cy="406667"/>
        </a:xfrm>
        <a:prstGeom prst="rightArrow">
          <a:avLst>
            <a:gd name="adj1" fmla="val 60000"/>
            <a:gd name="adj2" fmla="val 50000"/>
          </a:avLst>
        </a:prstGeom>
        <a:solidFill>
          <a:schemeClr val="accent6">
            <a:shade val="90000"/>
            <a:hueOff val="0"/>
            <a:satOff val="-3937"/>
            <a:lumOff val="4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48313" y="855507"/>
        <a:ext cx="270136" cy="244001"/>
      </dsp:txXfrm>
    </dsp:sp>
    <dsp:sp modelId="{43851BD3-C517-4A97-8F3B-E2EE01703861}">
      <dsp:nvSpPr>
        <dsp:cNvPr id="0" name=""/>
        <dsp:cNvSpPr/>
      </dsp:nvSpPr>
      <dsp:spPr>
        <a:xfrm>
          <a:off x="4716256" y="429207"/>
          <a:ext cx="1590906" cy="1094794"/>
        </a:xfrm>
        <a:prstGeom prst="roundRect">
          <a:avLst>
            <a:gd name="adj" fmla="val 10000"/>
          </a:avLst>
        </a:prstGeom>
        <a:solidFill>
          <a:srgbClr val="66FF99">
            <a:alpha val="81961"/>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Send Confirmation of Accrued Pension Rights Status letter  to ex employer (PRIVATE)</a:t>
          </a:r>
          <a:endParaRPr lang="en-US" sz="1200" b="1" kern="1200" dirty="0" smtClean="0">
            <a:solidFill>
              <a:schemeClr val="tx1"/>
            </a:solidFill>
            <a:effectLst/>
          </a:endParaRPr>
        </a:p>
        <a:p>
          <a:pPr lvl="0" algn="l" defTabSz="533400">
            <a:lnSpc>
              <a:spcPct val="90000"/>
            </a:lnSpc>
            <a:spcBef>
              <a:spcPct val="0"/>
            </a:spcBef>
            <a:spcAft>
              <a:spcPct val="35000"/>
            </a:spcAft>
          </a:pPr>
          <a:endParaRPr lang="en-US" sz="1050" b="1" kern="1200" dirty="0">
            <a:effectLst>
              <a:outerShdw blurRad="38100" dist="38100" dir="2700000" algn="tl">
                <a:srgbClr val="000000">
                  <a:alpha val="43137"/>
                </a:srgbClr>
              </a:outerShdw>
            </a:effectLst>
          </a:endParaRPr>
        </a:p>
      </dsp:txBody>
      <dsp:txXfrm>
        <a:off x="4748321" y="461272"/>
        <a:ext cx="1526776" cy="1030664"/>
      </dsp:txXfrm>
    </dsp:sp>
    <dsp:sp modelId="{54A37975-AAD7-4A51-8D21-24EF4B315E9B}">
      <dsp:nvSpPr>
        <dsp:cNvPr id="0" name=""/>
        <dsp:cNvSpPr/>
      </dsp:nvSpPr>
      <dsp:spPr>
        <a:xfrm rot="2692">
          <a:off x="6435575" y="774115"/>
          <a:ext cx="309360" cy="406667"/>
        </a:xfrm>
        <a:prstGeom prst="rightArrow">
          <a:avLst>
            <a:gd name="adj1" fmla="val 60000"/>
            <a:gd name="adj2" fmla="val 50000"/>
          </a:avLst>
        </a:prstGeom>
        <a:solidFill>
          <a:schemeClr val="accent6">
            <a:shade val="90000"/>
            <a:hueOff val="0"/>
            <a:satOff val="-7874"/>
            <a:lumOff val="97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435575" y="855412"/>
        <a:ext cx="216552" cy="244001"/>
      </dsp:txXfrm>
    </dsp:sp>
    <dsp:sp modelId="{B34F3225-44F8-4107-A027-DF74EA4B2925}">
      <dsp:nvSpPr>
        <dsp:cNvPr id="0" name=""/>
        <dsp:cNvSpPr/>
      </dsp:nvSpPr>
      <dsp:spPr>
        <a:xfrm>
          <a:off x="6890861" y="486390"/>
          <a:ext cx="1639788" cy="983872"/>
        </a:xfrm>
        <a:prstGeom prst="roundRect">
          <a:avLst>
            <a:gd name="adj" fmla="val 10000"/>
          </a:avLst>
        </a:prstGeom>
        <a:solidFill>
          <a:srgbClr val="00B0F0">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effectLst/>
            </a:rPr>
            <a:t>Prepare Consent Form/Template </a:t>
          </a:r>
          <a:endParaRPr lang="en-US" sz="1200" b="1" kern="1200" dirty="0" smtClean="0">
            <a:solidFill>
              <a:schemeClr val="tx1"/>
            </a:solidFill>
            <a:effectLst/>
          </a:endParaRPr>
        </a:p>
      </dsp:txBody>
      <dsp:txXfrm>
        <a:off x="6919678" y="515207"/>
        <a:ext cx="1582154" cy="926238"/>
      </dsp:txXfrm>
    </dsp:sp>
    <dsp:sp modelId="{2A7C2A3A-5A3D-4EC7-9518-FDDB9F448D35}">
      <dsp:nvSpPr>
        <dsp:cNvPr id="0" name=""/>
        <dsp:cNvSpPr/>
      </dsp:nvSpPr>
      <dsp:spPr>
        <a:xfrm rot="5292843">
          <a:off x="7473307" y="1602227"/>
          <a:ext cx="367183" cy="406667"/>
        </a:xfrm>
        <a:prstGeom prst="rightArrow">
          <a:avLst>
            <a:gd name="adj1" fmla="val 60000"/>
            <a:gd name="adj2" fmla="val 50000"/>
          </a:avLst>
        </a:prstGeom>
        <a:solidFill>
          <a:schemeClr val="accent6">
            <a:shade val="90000"/>
            <a:hueOff val="0"/>
            <a:satOff val="-11811"/>
            <a:lumOff val="145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533181" y="1621996"/>
        <a:ext cx="244001" cy="257028"/>
      </dsp:txXfrm>
    </dsp:sp>
    <dsp:sp modelId="{15513E17-B369-4B62-8D49-D62FE5992CE6}">
      <dsp:nvSpPr>
        <dsp:cNvPr id="0" name=""/>
        <dsp:cNvSpPr/>
      </dsp:nvSpPr>
      <dsp:spPr>
        <a:xfrm>
          <a:off x="6781798" y="2161598"/>
          <a:ext cx="1639788" cy="983872"/>
        </a:xfrm>
        <a:prstGeom prst="roundRect">
          <a:avLst>
            <a:gd name="adj" fmla="val 10000"/>
          </a:avLst>
        </a:prstGeom>
        <a:solidFill>
          <a:srgbClr val="00CC66">
            <a:alpha val="73725"/>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effectLst/>
            </a:rPr>
            <a:t>Advisory/Sign Consent Form</a:t>
          </a:r>
        </a:p>
        <a:p>
          <a:pPr lvl="0" algn="ctr" defTabSz="533400">
            <a:lnSpc>
              <a:spcPct val="90000"/>
            </a:lnSpc>
            <a:spcBef>
              <a:spcPct val="0"/>
            </a:spcBef>
            <a:spcAft>
              <a:spcPct val="35000"/>
            </a:spcAft>
          </a:pPr>
          <a:endParaRPr lang="en-US" sz="1100" b="1" kern="1200" dirty="0" smtClean="0">
            <a:effectLst>
              <a:outerShdw blurRad="38100" dist="38100" dir="2700000" algn="tl">
                <a:srgbClr val="000000">
                  <a:alpha val="43137"/>
                </a:srgbClr>
              </a:outerShdw>
            </a:effectLst>
          </a:endParaRPr>
        </a:p>
      </dsp:txBody>
      <dsp:txXfrm>
        <a:off x="6810615" y="2190415"/>
        <a:ext cx="1582154" cy="926238"/>
      </dsp:txXfrm>
    </dsp:sp>
    <dsp:sp modelId="{FD91F2FD-5277-4F0C-8B9C-6E01FD65369C}">
      <dsp:nvSpPr>
        <dsp:cNvPr id="0" name=""/>
        <dsp:cNvSpPr/>
      </dsp:nvSpPr>
      <dsp:spPr>
        <a:xfrm>
          <a:off x="4361933" y="4033419"/>
          <a:ext cx="410157" cy="406667"/>
        </a:xfrm>
        <a:prstGeom prst="rightArrow">
          <a:avLst>
            <a:gd name="adj1" fmla="val 60000"/>
            <a:gd name="adj2" fmla="val 50000"/>
          </a:avLst>
        </a:prstGeom>
        <a:solidFill>
          <a:schemeClr val="accent6">
            <a:shade val="90000"/>
            <a:hueOff val="0"/>
            <a:satOff val="-15748"/>
            <a:lumOff val="194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4361933" y="4114752"/>
        <a:ext cx="288157" cy="244001"/>
      </dsp:txXfrm>
    </dsp:sp>
    <dsp:sp modelId="{84717743-80BE-4C27-9B8C-F6B6EDF29FD8}">
      <dsp:nvSpPr>
        <dsp:cNvPr id="0" name=""/>
        <dsp:cNvSpPr/>
      </dsp:nvSpPr>
      <dsp:spPr>
        <a:xfrm>
          <a:off x="4952992" y="3789258"/>
          <a:ext cx="1639788" cy="983872"/>
        </a:xfrm>
        <a:prstGeom prst="roundRect">
          <a:avLst>
            <a:gd name="adj" fmla="val 10000"/>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tx1"/>
              </a:solidFill>
              <a:effectLst/>
            </a:rPr>
            <a:t>Contact and reprocess of NEFT returns</a:t>
          </a:r>
          <a:endParaRPr lang="en-US" sz="1200" b="1" kern="1200" dirty="0">
            <a:solidFill>
              <a:schemeClr val="tx1"/>
            </a:solidFill>
            <a:effectLst/>
          </a:endParaRPr>
        </a:p>
      </dsp:txBody>
      <dsp:txXfrm>
        <a:off x="4981809" y="3818075"/>
        <a:ext cx="1582154" cy="926238"/>
      </dsp:txXfrm>
    </dsp:sp>
    <dsp:sp modelId="{2694ABAE-1E18-4F27-8A3B-85F4C22927C0}">
      <dsp:nvSpPr>
        <dsp:cNvPr id="0" name=""/>
        <dsp:cNvSpPr/>
      </dsp:nvSpPr>
      <dsp:spPr>
        <a:xfrm rot="10904417">
          <a:off x="6277471" y="2403620"/>
          <a:ext cx="275169" cy="414857"/>
        </a:xfrm>
        <a:prstGeom prst="rightArrow">
          <a:avLst>
            <a:gd name="adj1" fmla="val 60000"/>
            <a:gd name="adj2" fmla="val 50000"/>
          </a:avLst>
        </a:prstGeom>
        <a:solidFill>
          <a:schemeClr val="accent6">
            <a:shade val="90000"/>
            <a:hueOff val="0"/>
            <a:satOff val="-19684"/>
            <a:lumOff val="243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331855" y="2515992"/>
        <a:ext cx="248915" cy="192618"/>
      </dsp:txXfrm>
    </dsp:sp>
    <dsp:sp modelId="{A7837EA9-97D0-4423-90C0-E15E9EE76BD0}">
      <dsp:nvSpPr>
        <dsp:cNvPr id="0" name=""/>
        <dsp:cNvSpPr/>
      </dsp:nvSpPr>
      <dsp:spPr>
        <a:xfrm>
          <a:off x="4619541" y="2172283"/>
          <a:ext cx="1639788" cy="983872"/>
        </a:xfrm>
        <a:prstGeom prst="roundRect">
          <a:avLst>
            <a:gd name="adj" fmla="val 10000"/>
          </a:avLst>
        </a:prstGeom>
        <a:solidFill>
          <a:srgbClr val="FFCCCC">
            <a:alpha val="6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olidFill>
                <a:schemeClr val="tx1"/>
              </a:solidFill>
              <a:effectLst/>
            </a:rPr>
            <a:t>Review of RMAS before submission </a:t>
          </a:r>
          <a:endParaRPr lang="en-US" sz="1200" b="1" kern="1200" dirty="0" smtClean="0">
            <a:solidFill>
              <a:schemeClr val="tx1"/>
            </a:solidFill>
            <a:effectLst/>
          </a:endParaRPr>
        </a:p>
      </dsp:txBody>
      <dsp:txXfrm>
        <a:off x="4648358" y="2201100"/>
        <a:ext cx="1582154" cy="926238"/>
      </dsp:txXfrm>
    </dsp:sp>
    <dsp:sp modelId="{CEAD78A2-87D0-46B1-B2DC-1AEADC956BB2}">
      <dsp:nvSpPr>
        <dsp:cNvPr id="0" name=""/>
        <dsp:cNvSpPr/>
      </dsp:nvSpPr>
      <dsp:spPr>
        <a:xfrm rot="10658485">
          <a:off x="4156244" y="2506992"/>
          <a:ext cx="327575" cy="406667"/>
        </a:xfrm>
        <a:prstGeom prst="rightArrow">
          <a:avLst>
            <a:gd name="adj1" fmla="val 60000"/>
            <a:gd name="adj2" fmla="val 50000"/>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254474" y="2586303"/>
        <a:ext cx="229303" cy="244001"/>
      </dsp:txXfrm>
    </dsp:sp>
    <dsp:sp modelId="{517CB373-0D68-48B8-B075-402BEFE46C68}">
      <dsp:nvSpPr>
        <dsp:cNvPr id="0" name=""/>
        <dsp:cNvSpPr/>
      </dsp:nvSpPr>
      <dsp:spPr>
        <a:xfrm>
          <a:off x="2362208" y="2265259"/>
          <a:ext cx="1639788" cy="983872"/>
        </a:xfrm>
        <a:prstGeom prst="roundRect">
          <a:avLst>
            <a:gd name="adj" fmla="val 10000"/>
          </a:avLst>
        </a:prstGeom>
        <a:solidFill>
          <a:srgbClr val="CCCCFF">
            <a:alpha val="6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Await Approval </a:t>
          </a:r>
          <a:r>
            <a:rPr lang="en-GB" sz="1200" b="1" kern="1200" dirty="0" err="1" smtClean="0">
              <a:solidFill>
                <a:schemeClr val="tx1"/>
              </a:solidFill>
              <a:effectLst/>
            </a:rPr>
            <a:t>PenCom</a:t>
          </a:r>
          <a:r>
            <a:rPr lang="en-GB" sz="1200" b="1" kern="1200" dirty="0" smtClean="0">
              <a:solidFill>
                <a:schemeClr val="tx1"/>
              </a:solidFill>
              <a:effectLst/>
            </a:rPr>
            <a:t> </a:t>
          </a:r>
          <a:endParaRPr lang="en-US" sz="1200" b="1" kern="1200" dirty="0" smtClean="0">
            <a:solidFill>
              <a:schemeClr val="tx1"/>
            </a:solidFill>
            <a:effectLst/>
          </a:endParaRPr>
        </a:p>
        <a:p>
          <a:pPr lvl="0" algn="ctr" defTabSz="533400">
            <a:lnSpc>
              <a:spcPct val="90000"/>
            </a:lnSpc>
            <a:spcBef>
              <a:spcPct val="0"/>
            </a:spcBef>
            <a:spcAft>
              <a:spcPct val="35000"/>
            </a:spcAft>
          </a:pPr>
          <a:endParaRPr lang="en-US" sz="1100" b="1" kern="1200" dirty="0" smtClean="0">
            <a:effectLst>
              <a:outerShdw blurRad="38100" dist="38100" dir="2700000" algn="tl">
                <a:srgbClr val="000000">
                  <a:alpha val="43137"/>
                </a:srgbClr>
              </a:outerShdw>
            </a:effectLst>
          </a:endParaRPr>
        </a:p>
      </dsp:txBody>
      <dsp:txXfrm>
        <a:off x="2391025" y="2294076"/>
        <a:ext cx="1582154" cy="926238"/>
      </dsp:txXfrm>
    </dsp:sp>
    <dsp:sp modelId="{FC2CFAEF-7A2E-4881-A6F7-330828D5C75E}">
      <dsp:nvSpPr>
        <dsp:cNvPr id="0" name=""/>
        <dsp:cNvSpPr/>
      </dsp:nvSpPr>
      <dsp:spPr>
        <a:xfrm rot="10746139">
          <a:off x="2055276" y="2569818"/>
          <a:ext cx="216916" cy="406667"/>
        </a:xfrm>
        <a:prstGeom prst="rightArrow">
          <a:avLst>
            <a:gd name="adj1" fmla="val 60000"/>
            <a:gd name="adj2" fmla="val 50000"/>
          </a:avLst>
        </a:prstGeom>
        <a:solidFill>
          <a:schemeClr val="accent6">
            <a:shade val="90000"/>
            <a:hueOff val="0"/>
            <a:satOff val="-27558"/>
            <a:lumOff val="340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120347" y="2650641"/>
        <a:ext cx="151841" cy="244001"/>
      </dsp:txXfrm>
    </dsp:sp>
    <dsp:sp modelId="{741DFF8B-D836-432D-A216-03F344D4EDBB}">
      <dsp:nvSpPr>
        <dsp:cNvPr id="0" name=""/>
        <dsp:cNvSpPr/>
      </dsp:nvSpPr>
      <dsp:spPr>
        <a:xfrm>
          <a:off x="313194" y="2172279"/>
          <a:ext cx="1639788" cy="1234042"/>
        </a:xfrm>
        <a:prstGeom prst="roundRect">
          <a:avLst>
            <a:gd name="adj" fmla="val 10000"/>
          </a:avLst>
        </a:prstGeom>
        <a:solidFill>
          <a:srgbClr val="FFFF0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effectLst/>
            </a:rPr>
            <a:t>In- house review after approval ( Benefit Admin Compliance and Signatories)</a:t>
          </a:r>
        </a:p>
        <a:p>
          <a:pPr lvl="0" algn="ctr" defTabSz="533400">
            <a:lnSpc>
              <a:spcPct val="90000"/>
            </a:lnSpc>
            <a:spcBef>
              <a:spcPct val="0"/>
            </a:spcBef>
            <a:spcAft>
              <a:spcPct val="35000"/>
            </a:spcAft>
          </a:pPr>
          <a:endParaRPr lang="en-GB" sz="1100" b="1" kern="1200" dirty="0" smtClean="0">
            <a:effectLst>
              <a:outerShdw blurRad="38100" dist="38100" dir="2700000" algn="tl">
                <a:srgbClr val="000000">
                  <a:alpha val="43137"/>
                </a:srgbClr>
              </a:outerShdw>
            </a:effectLst>
          </a:endParaRPr>
        </a:p>
      </dsp:txBody>
      <dsp:txXfrm>
        <a:off x="349338" y="2208423"/>
        <a:ext cx="1567500" cy="1161754"/>
      </dsp:txXfrm>
    </dsp:sp>
    <dsp:sp modelId="{B61D4F6D-1910-42D7-9AA4-22F4D014A8DC}">
      <dsp:nvSpPr>
        <dsp:cNvPr id="0" name=""/>
        <dsp:cNvSpPr/>
      </dsp:nvSpPr>
      <dsp:spPr>
        <a:xfrm rot="5393228">
          <a:off x="1038065" y="3379761"/>
          <a:ext cx="193175" cy="406667"/>
        </a:xfrm>
        <a:prstGeom prst="rightArrow">
          <a:avLst>
            <a:gd name="adj1" fmla="val 60000"/>
            <a:gd name="adj2" fmla="val 50000"/>
          </a:avLst>
        </a:prstGeom>
        <a:solidFill>
          <a:schemeClr val="accent6">
            <a:shade val="90000"/>
            <a:hueOff val="0"/>
            <a:satOff val="-31495"/>
            <a:lumOff val="389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012595" y="3486507"/>
        <a:ext cx="244001" cy="135223"/>
      </dsp:txXfrm>
    </dsp:sp>
    <dsp:sp modelId="{F050FFE7-52DA-49FF-A1E0-00F0F01F11F6}">
      <dsp:nvSpPr>
        <dsp:cNvPr id="0" name=""/>
        <dsp:cNvSpPr/>
      </dsp:nvSpPr>
      <dsp:spPr>
        <a:xfrm>
          <a:off x="316097" y="3770802"/>
          <a:ext cx="1639788" cy="983872"/>
        </a:xfrm>
        <a:prstGeom prst="roundRect">
          <a:avLst>
            <a:gd name="adj" fmla="val 10000"/>
          </a:avLst>
        </a:prstGeom>
        <a:solidFill>
          <a:srgbClr val="FF33CC"/>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effectLst/>
            </a:rPr>
            <a:t>Payment transfer into client’s designated bank account                                                                                                                   (within 48 hours)   </a:t>
          </a:r>
        </a:p>
        <a:p>
          <a:pPr lvl="0" algn="ctr" defTabSz="488950">
            <a:lnSpc>
              <a:spcPct val="90000"/>
            </a:lnSpc>
            <a:spcBef>
              <a:spcPct val="0"/>
            </a:spcBef>
            <a:spcAft>
              <a:spcPct val="35000"/>
            </a:spcAft>
          </a:pPr>
          <a:r>
            <a:rPr lang="en-GB" sz="1100" b="1" kern="1200" dirty="0" smtClean="0">
              <a:solidFill>
                <a:schemeClr val="tx1"/>
              </a:solidFill>
              <a:effectLst/>
            </a:rPr>
            <a:t>CUSTODIAN</a:t>
          </a:r>
          <a:endParaRPr lang="en-US" sz="1100" kern="1200" dirty="0">
            <a:solidFill>
              <a:schemeClr val="tx1"/>
            </a:solidFill>
            <a:effectLst/>
          </a:endParaRPr>
        </a:p>
      </dsp:txBody>
      <dsp:txXfrm>
        <a:off x="344914" y="3799619"/>
        <a:ext cx="1582154" cy="926238"/>
      </dsp:txXfrm>
    </dsp:sp>
    <dsp:sp modelId="{57997728-2B93-4E29-85C9-579A0E4B5165}">
      <dsp:nvSpPr>
        <dsp:cNvPr id="0" name=""/>
        <dsp:cNvSpPr/>
      </dsp:nvSpPr>
      <dsp:spPr>
        <a:xfrm>
          <a:off x="2081907" y="4059405"/>
          <a:ext cx="303598" cy="406667"/>
        </a:xfrm>
        <a:prstGeom prst="rightArrow">
          <a:avLst>
            <a:gd name="adj1" fmla="val 60000"/>
            <a:gd name="adj2" fmla="val 5000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081907" y="4140738"/>
        <a:ext cx="212519" cy="244001"/>
      </dsp:txXfrm>
    </dsp:sp>
    <dsp:sp modelId="{D86508A8-0F77-48B0-A21F-5E9D44733937}">
      <dsp:nvSpPr>
        <dsp:cNvPr id="0" name=""/>
        <dsp:cNvSpPr/>
      </dsp:nvSpPr>
      <dsp:spPr>
        <a:xfrm>
          <a:off x="2528712" y="3816528"/>
          <a:ext cx="1758886" cy="892421"/>
        </a:xfrm>
        <a:prstGeom prst="roundRect">
          <a:avLst>
            <a:gd name="adj" fmla="val 10000"/>
          </a:avLst>
        </a:prstGeom>
        <a:solidFill>
          <a:srgbClr val="CC660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1200" b="1" kern="1200" dirty="0" smtClean="0">
            <a:effectLst>
              <a:outerShdw blurRad="38100" dist="38100" dir="2700000" algn="tl">
                <a:srgbClr val="000000">
                  <a:alpha val="43137"/>
                </a:srgbClr>
              </a:outerShdw>
            </a:effectLst>
          </a:endParaRPr>
        </a:p>
        <a:p>
          <a:pPr lvl="0" algn="ctr" defTabSz="533400">
            <a:lnSpc>
              <a:spcPct val="90000"/>
            </a:lnSpc>
            <a:spcBef>
              <a:spcPct val="0"/>
            </a:spcBef>
            <a:spcAft>
              <a:spcPct val="35000"/>
            </a:spcAft>
          </a:pPr>
          <a:r>
            <a:rPr lang="en-US" sz="1200" b="1" kern="1200" dirty="0" smtClean="0">
              <a:solidFill>
                <a:schemeClr val="tx1"/>
              </a:solidFill>
              <a:effectLst/>
            </a:rPr>
            <a:t>Filing &amp; Retrieval  (MANUAL)</a:t>
          </a:r>
          <a:endParaRPr lang="en-US" sz="1200" b="1" kern="1200" dirty="0" smtClean="0">
            <a:solidFill>
              <a:schemeClr val="tx1"/>
            </a:solidFill>
            <a:effectLst/>
          </a:endParaRPr>
        </a:p>
        <a:p>
          <a:pPr marL="285750" lvl="1" indent="-285750" algn="l" defTabSz="1600200">
            <a:lnSpc>
              <a:spcPct val="90000"/>
            </a:lnSpc>
            <a:spcBef>
              <a:spcPct val="0"/>
            </a:spcBef>
            <a:spcAft>
              <a:spcPct val="15000"/>
            </a:spcAft>
            <a:buChar char="••"/>
          </a:pPr>
          <a:endParaRPr lang="en-US" sz="3600" kern="1200" dirty="0"/>
        </a:p>
      </dsp:txBody>
      <dsp:txXfrm>
        <a:off x="2554850" y="3842666"/>
        <a:ext cx="1706610" cy="8401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54D6E98-0C65-44EB-97B6-DA5D9DA72710}" type="datetimeFigureOut">
              <a:rPr lang="en-US" smtClean="0"/>
              <a:pPr/>
              <a:t>6/16/2015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68DACC-BEAC-4048-A4E6-AE9B437D8106}" type="slidenum">
              <a:rPr lang="en-US" smtClean="0"/>
              <a:pPr/>
              <a:t>‹#›</a:t>
            </a:fld>
            <a:endParaRPr lang="en-US"/>
          </a:p>
        </p:txBody>
      </p:sp>
    </p:spTree>
    <p:extLst>
      <p:ext uri="{BB962C8B-B14F-4D97-AF65-F5344CB8AC3E}">
        <p14:creationId xmlns:p14="http://schemas.microsoft.com/office/powerpoint/2010/main" val="3226343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8B14AC-C147-4948-A4CF-4809EED49C4C}" type="datetimeFigureOut">
              <a:rPr lang="en-US" smtClean="0"/>
              <a:pPr/>
              <a:t>6/16/2015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D92C31-1F31-4ED4-B6FA-1EF9B5950D76}" type="slidenum">
              <a:rPr lang="en-US" smtClean="0"/>
              <a:pPr/>
              <a:t>‹#›</a:t>
            </a:fld>
            <a:endParaRPr lang="en-US"/>
          </a:p>
        </p:txBody>
      </p:sp>
    </p:spTree>
    <p:extLst>
      <p:ext uri="{BB962C8B-B14F-4D97-AF65-F5344CB8AC3E}">
        <p14:creationId xmlns:p14="http://schemas.microsoft.com/office/powerpoint/2010/main" val="198550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E84D1-E5DC-4CDD-A499-A55648BD58A2}" type="slidenum">
              <a:rPr lang="en-US" smtClean="0"/>
              <a:pPr/>
              <a:t>10</a:t>
            </a:fld>
            <a:endParaRPr lang="en-US"/>
          </a:p>
        </p:txBody>
      </p:sp>
    </p:spTree>
    <p:extLst>
      <p:ext uri="{BB962C8B-B14F-4D97-AF65-F5344CB8AC3E}">
        <p14:creationId xmlns:p14="http://schemas.microsoft.com/office/powerpoint/2010/main" val="195929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B4108840-15B8-4841-B73C-0033387D621F}" type="slidenum">
              <a:rPr lang="en-US"/>
              <a:pPr>
                <a:defRPr/>
              </a:pPr>
              <a:t>‹#›</a:t>
            </a:fld>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2EAEC436-247A-498B-BE4B-583BBE22E3C7}" type="slidenum">
              <a:rPr lang="en-US"/>
              <a:pPr>
                <a:defRPr/>
              </a:pPr>
              <a:t>‹#›</a:t>
            </a:fld>
            <a:endParaRPr lang="en-US"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BB4D50A7-6C00-41EC-8F93-6569A28A9A51}" type="slidenum">
              <a:rPr lang="en-US"/>
              <a:pPr>
                <a:defRPr/>
              </a:pPr>
              <a:t>‹#›</a:t>
            </a:fld>
            <a:endParaRPr lang="en-US" dirty="0"/>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410200"/>
          </a:xfrm>
        </p:spPr>
        <p:txBody>
          <a:bodyPr/>
          <a:lstStyle/>
          <a:p>
            <a:pPr lvl="0"/>
            <a:r>
              <a:rPr lang="en-US" noProof="0" dirty="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3C107143-0519-46D9-8C51-1094D3F4299A}" type="slidenum">
              <a:rPr lang="en-US"/>
              <a:pPr>
                <a:defRPr/>
              </a:pPr>
              <a:t>‹#›</a:t>
            </a:fld>
            <a:endParaRPr lang="en-US" dirty="0"/>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90600"/>
            <a:ext cx="8229600" cy="5410200"/>
          </a:xfrm>
        </p:spPr>
        <p:txBody>
          <a:bodyPr/>
          <a:lstStyle/>
          <a:p>
            <a:pPr lvl="0"/>
            <a:r>
              <a:rPr lang="en-US" noProof="0" dirty="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8DDB0F0D-C0C7-4BB9-B786-34936E9C0FD9}" type="slidenum">
              <a:rPr lang="en-US"/>
              <a:pPr>
                <a:defRPr/>
              </a:pPr>
              <a:t>‹#›</a:t>
            </a:fld>
            <a:endParaRPr lang="en-US" dirty="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Opt 1">
    <p:spTree>
      <p:nvGrpSpPr>
        <p:cNvPr id="1" name=""/>
        <p:cNvGrpSpPr/>
        <p:nvPr/>
      </p:nvGrpSpPr>
      <p:grpSpPr>
        <a:xfrm>
          <a:off x="0" y="0"/>
          <a:ext cx="0" cy="0"/>
          <a:chOff x="0" y="0"/>
          <a:chExt cx="0" cy="0"/>
        </a:xfrm>
      </p:grpSpPr>
      <p:sp>
        <p:nvSpPr>
          <p:cNvPr id="11" name="Rectangle 10"/>
          <p:cNvSpPr/>
          <p:nvPr userDrawn="1"/>
        </p:nvSpPr>
        <p:spPr>
          <a:xfrm>
            <a:off x="0" y="3416300"/>
            <a:ext cx="9140180" cy="34417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586555" y="3789040"/>
            <a:ext cx="7873875" cy="720080"/>
          </a:xfrm>
          <a:prstGeom prst="rect">
            <a:avLst/>
          </a:prstGeom>
        </p:spPr>
        <p:txBody>
          <a:bodyPr>
            <a:normAutofit/>
          </a:bodyPr>
          <a:lstStyle>
            <a:lvl1pPr algn="l">
              <a:defRPr sz="3600">
                <a:solidFill>
                  <a:schemeClr val="bg1"/>
                </a:solidFill>
              </a:defRPr>
            </a:lvl1pPr>
          </a:lstStyle>
          <a:p>
            <a:r>
              <a:rPr lang="en-US" dirty="0" smtClean="0"/>
              <a:t>Main heading here</a:t>
            </a:r>
            <a:endParaRPr lang="en-ZA" dirty="0"/>
          </a:p>
        </p:txBody>
      </p:sp>
      <p:sp>
        <p:nvSpPr>
          <p:cNvPr id="3" name="Subtitle 2"/>
          <p:cNvSpPr>
            <a:spLocks noGrp="1"/>
          </p:cNvSpPr>
          <p:nvPr>
            <p:ph type="subTitle" idx="1" hasCustomPrompt="1"/>
          </p:nvPr>
        </p:nvSpPr>
        <p:spPr>
          <a:xfrm>
            <a:off x="585811" y="4581128"/>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ZA" dirty="0"/>
          </a:p>
        </p:txBody>
      </p:sp>
      <p:sp>
        <p:nvSpPr>
          <p:cNvPr id="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bg2"/>
                </a:solidFill>
              </a:defRPr>
            </a:lvl1pPr>
          </a:lstStyle>
          <a:p>
            <a:fld id="{96D5BFD7-0ACE-48C7-B0F8-B95E78E3DFC5}" type="datetime3">
              <a:rPr lang="en-US" smtClean="0"/>
              <a:pPr/>
              <a:t>16 June 2015</a:t>
            </a:fld>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5740391"/>
            <a:ext cx="1872207" cy="58735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25432" b="18455"/>
          <a:stretch/>
        </p:blipFill>
        <p:spPr>
          <a:xfrm>
            <a:off x="0" y="0"/>
            <a:ext cx="9140180" cy="3416300"/>
          </a:xfrm>
          <a:prstGeom prst="rect">
            <a:avLst/>
          </a:prstGeom>
          <a:ln>
            <a:noFill/>
          </a:ln>
        </p:spPr>
      </p:pic>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3"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18380608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pic>
        <p:nvPicPr>
          <p:cNvPr id="5122" name="Picture 2" descr="O:\CorpStr1\Download\PROPRIETARY PHOTO LIBRARY\Jonathan Cole Pictures\Day 8 Weds 5\Low res\_14A9383.jpg"/>
          <p:cNvPicPr>
            <a:picLocks noChangeAspect="1" noChangeArrowheads="1"/>
          </p:cNvPicPr>
          <p:nvPr userDrawn="1"/>
        </p:nvPicPr>
        <p:blipFill>
          <a:blip r:embed="rId2" cstate="print"/>
          <a:srcRect/>
          <a:stretch>
            <a:fillRect/>
          </a:stretch>
        </p:blipFill>
        <p:spPr bwMode="auto">
          <a:xfrm>
            <a:off x="0" y="0"/>
            <a:ext cx="9144000" cy="6095105"/>
          </a:xfrm>
          <a:prstGeom prst="rect">
            <a:avLst/>
          </a:prstGeom>
          <a:noFill/>
        </p:spPr>
      </p:pic>
      <p:sp>
        <p:nvSpPr>
          <p:cNvPr id="11" name="Rectangle 10"/>
          <p:cNvSpPr/>
          <p:nvPr userDrawn="1"/>
        </p:nvSpPr>
        <p:spPr>
          <a:xfrm>
            <a:off x="0" y="4114800"/>
            <a:ext cx="9140180" cy="2743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8224" y="5740391"/>
            <a:ext cx="1872207" cy="587358"/>
          </a:xfrm>
          <a:prstGeom prst="rect">
            <a:avLst/>
          </a:prstGeom>
        </p:spPr>
      </p:pic>
      <p:sp>
        <p:nvSpPr>
          <p:cNvPr id="12" name="Title 1"/>
          <p:cNvSpPr>
            <a:spLocks noGrp="1"/>
          </p:cNvSpPr>
          <p:nvPr>
            <p:ph type="ctrTitle" hasCustomPrompt="1"/>
          </p:nvPr>
        </p:nvSpPr>
        <p:spPr>
          <a:xfrm>
            <a:off x="305544" y="4118248"/>
            <a:ext cx="7873875" cy="720080"/>
          </a:xfrm>
          <a:prstGeom prst="rect">
            <a:avLst/>
          </a:prstGeom>
        </p:spPr>
        <p:txBody>
          <a:bodyPr>
            <a:normAutofit/>
          </a:bodyPr>
          <a:lstStyle>
            <a:lvl1pPr algn="l">
              <a:defRPr sz="3600">
                <a:solidFill>
                  <a:schemeClr val="bg1"/>
                </a:solidFill>
              </a:defRPr>
            </a:lvl1pPr>
          </a:lstStyle>
          <a:p>
            <a:r>
              <a:rPr lang="en-US" dirty="0" smtClean="0"/>
              <a:t>Main heading here</a:t>
            </a:r>
            <a:endParaRPr lang="en-ZA" dirty="0"/>
          </a:p>
        </p:txBody>
      </p:sp>
      <p:sp>
        <p:nvSpPr>
          <p:cNvPr id="13" name="Subtitle 2"/>
          <p:cNvSpPr>
            <a:spLocks noGrp="1"/>
          </p:cNvSpPr>
          <p:nvPr>
            <p:ph type="subTitle" idx="1" hasCustomPrompt="1"/>
          </p:nvPr>
        </p:nvSpPr>
        <p:spPr>
          <a:xfrm>
            <a:off x="304800" y="4910336"/>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ZA" dirty="0"/>
          </a:p>
        </p:txBody>
      </p:sp>
      <p:sp>
        <p:nvSpPr>
          <p:cNvPr id="1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bg2"/>
                </a:solidFill>
              </a:defRPr>
            </a:lvl1pPr>
          </a:lstStyle>
          <a:p>
            <a:fld id="{8CA20D4F-004F-4F58-899C-9146ACEF6958}" type="datetime3">
              <a:rPr lang="en-US" smtClean="0"/>
              <a:pPr/>
              <a:t>16 June 2015</a:t>
            </a:fld>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5"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14286081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ARM © 2013</a:t>
            </a:r>
            <a:endParaRPr lang="en-ZA" dirty="0"/>
          </a:p>
        </p:txBody>
      </p:sp>
      <p:sp>
        <p:nvSpPr>
          <p:cNvPr id="4" name="Slide Number Placeholder 3"/>
          <p:cNvSpPr>
            <a:spLocks noGrp="1"/>
          </p:cNvSpPr>
          <p:nvPr>
            <p:ph type="sldNum" sz="quarter" idx="11"/>
          </p:nvPr>
        </p:nvSpPr>
        <p:spPr/>
        <p:txBody>
          <a:bodyPr/>
          <a:lstStyle/>
          <a:p>
            <a:fld id="{4EBEEA5B-591D-4C2E-A069-4A467A1A6B78}" type="slidenum">
              <a:rPr lang="en-ZA" smtClean="0"/>
              <a:pPr/>
              <a:t>‹#›</a:t>
            </a:fld>
            <a:r>
              <a:rPr lang="en-ZA" smtClean="0"/>
              <a:t>;</a:t>
            </a:r>
            <a:endParaRPr lang="en-Z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bout our Brand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598" r="5600"/>
          <a:stretch/>
        </p:blipFill>
        <p:spPr>
          <a:xfrm>
            <a:off x="0" y="0"/>
            <a:ext cx="9144000" cy="6858000"/>
          </a:xfrm>
          <a:prstGeom prst="rect">
            <a:avLst/>
          </a:prstGeom>
          <a:scene3d>
            <a:camera prst="orthographicFront">
              <a:rot lat="0" lon="10800000" rev="0"/>
            </a:camera>
            <a:lightRig rig="threePt" dir="t"/>
          </a:scene3d>
        </p:spPr>
      </p:pic>
      <p:sp>
        <p:nvSpPr>
          <p:cNvPr id="3" name="Rectangle 2"/>
          <p:cNvSpPr/>
          <p:nvPr userDrawn="1"/>
        </p:nvSpPr>
        <p:spPr>
          <a:xfrm>
            <a:off x="154396" y="3526232"/>
            <a:ext cx="8856984" cy="317002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userDrawn="1"/>
        </p:nvSpPr>
        <p:spPr>
          <a:xfrm>
            <a:off x="683568" y="3858450"/>
            <a:ext cx="5616624" cy="2554545"/>
          </a:xfrm>
          <a:prstGeom prst="rect">
            <a:avLst/>
          </a:prstGeom>
          <a:noFill/>
        </p:spPr>
        <p:txBody>
          <a:bodyPr wrap="square" rtlCol="0">
            <a:spAutoFit/>
          </a:bodyPr>
          <a:lstStyle/>
          <a:p>
            <a:r>
              <a:rPr lang="en-ZA" sz="8000" i="1" dirty="0" smtClean="0">
                <a:solidFill>
                  <a:srgbClr val="601304"/>
                </a:solidFill>
                <a:latin typeface="+mj-lt"/>
              </a:rPr>
              <a:t>Realising Ambitions.</a:t>
            </a:r>
            <a:r>
              <a:rPr lang="en-ZA" dirty="0" smtClean="0">
                <a:solidFill>
                  <a:srgbClr val="601304"/>
                </a:solidFill>
              </a:rPr>
              <a:t>.</a:t>
            </a:r>
            <a:endParaRPr lang="en-ZA" dirty="0">
              <a:solidFill>
                <a:srgbClr val="601304"/>
              </a:solidFill>
            </a:endParaRPr>
          </a:p>
        </p:txBody>
      </p:sp>
    </p:spTree>
    <p:extLst>
      <p:ext uri="{BB962C8B-B14F-4D97-AF65-F5344CB8AC3E}">
        <p14:creationId xmlns:p14="http://schemas.microsoft.com/office/powerpoint/2010/main" val="13730690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bout our Brand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960" r="-5502"/>
          <a:stretch/>
        </p:blipFill>
        <p:spPr>
          <a:xfrm>
            <a:off x="0" y="-27384"/>
            <a:ext cx="9684567" cy="6885384"/>
          </a:xfrm>
          <a:prstGeom prst="rect">
            <a:avLst/>
          </a:prstGeom>
        </p:spPr>
      </p:pic>
      <p:sp>
        <p:nvSpPr>
          <p:cNvPr id="4" name="Rectangle 3"/>
          <p:cNvSpPr/>
          <p:nvPr userDrawn="1"/>
        </p:nvSpPr>
        <p:spPr>
          <a:xfrm>
            <a:off x="154396" y="3541349"/>
            <a:ext cx="8856984" cy="317002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userDrawn="1"/>
        </p:nvSpPr>
        <p:spPr>
          <a:xfrm>
            <a:off x="539552" y="4149080"/>
            <a:ext cx="8280920" cy="1354217"/>
          </a:xfrm>
          <a:prstGeom prst="rect">
            <a:avLst/>
          </a:prstGeom>
          <a:noFill/>
        </p:spPr>
        <p:txBody>
          <a:bodyPr wrap="square" rtlCol="0">
            <a:spAutoFit/>
          </a:bodyPr>
          <a:lstStyle/>
          <a:p>
            <a:r>
              <a:rPr lang="en-ZA" sz="4100" dirty="0" smtClean="0">
                <a:solidFill>
                  <a:srgbClr val="000000"/>
                </a:solidFill>
                <a:latin typeface="+mj-lt"/>
              </a:rPr>
              <a:t>Whatever</a:t>
            </a:r>
            <a:r>
              <a:rPr lang="en-ZA" sz="4100" baseline="0" dirty="0" smtClean="0">
                <a:solidFill>
                  <a:srgbClr val="000000"/>
                </a:solidFill>
                <a:latin typeface="+mj-lt"/>
              </a:rPr>
              <a:t> your investing ambitions, we remain the </a:t>
            </a:r>
            <a:r>
              <a:rPr lang="en-ZA" sz="4100" i="1" baseline="0" dirty="0" smtClean="0">
                <a:solidFill>
                  <a:srgbClr val="000000"/>
                </a:solidFill>
                <a:latin typeface="+mj-lt"/>
              </a:rPr>
              <a:t>solid foundation.</a:t>
            </a:r>
            <a:endParaRPr lang="en-ZA" sz="4100" i="1" dirty="0">
              <a:solidFill>
                <a:srgbClr val="000000"/>
              </a:solidFill>
              <a:latin typeface="+mj-lt"/>
            </a:endParaRPr>
          </a:p>
        </p:txBody>
      </p:sp>
    </p:spTree>
    <p:extLst>
      <p:ext uri="{BB962C8B-B14F-4D97-AF65-F5344CB8AC3E}">
        <p14:creationId xmlns:p14="http://schemas.microsoft.com/office/powerpoint/2010/main" val="34950958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2" name="TextBox 1"/>
          <p:cNvSpPr txBox="1"/>
          <p:nvPr userDrawn="1"/>
        </p:nvSpPr>
        <p:spPr>
          <a:xfrm>
            <a:off x="755576" y="946463"/>
            <a:ext cx="4608512" cy="2554545"/>
          </a:xfrm>
          <a:prstGeom prst="rect">
            <a:avLst/>
          </a:prstGeom>
          <a:noFill/>
        </p:spPr>
        <p:txBody>
          <a:bodyPr wrap="square" rtlCol="0">
            <a:spAutoFit/>
          </a:bodyPr>
          <a:lstStyle/>
          <a:p>
            <a:r>
              <a:rPr lang="en-ZA" sz="8000" i="1" dirty="0" smtClean="0">
                <a:solidFill>
                  <a:schemeClr val="tx2"/>
                </a:solidFill>
                <a:latin typeface="Times New Roman" pitchFamily="18" charset="0"/>
                <a:cs typeface="Times New Roman" pitchFamily="18" charset="0"/>
              </a:rPr>
              <a:t>Realising Ambitions.</a:t>
            </a:r>
            <a:endParaRPr lang="en-ZA" sz="8000" i="1" dirty="0">
              <a:solidFill>
                <a:schemeClr val="tx2"/>
              </a:solidFill>
              <a:latin typeface="Times New Roman" pitchFamily="18" charset="0"/>
              <a:cs typeface="Times New Roman" pitchFamily="18" charset="0"/>
            </a:endParaRPr>
          </a:p>
        </p:txBody>
      </p:sp>
      <p:sp>
        <p:nvSpPr>
          <p:cNvPr id="3" name="Rectangle 2"/>
          <p:cNvSpPr/>
          <p:nvPr userDrawn="1"/>
        </p:nvSpPr>
        <p:spPr>
          <a:xfrm>
            <a:off x="154396" y="4197642"/>
            <a:ext cx="8856984" cy="2473388"/>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userDrawn="1"/>
        </p:nvSpPr>
        <p:spPr>
          <a:xfrm>
            <a:off x="539552" y="4595644"/>
            <a:ext cx="7848872" cy="1877437"/>
          </a:xfrm>
          <a:prstGeom prst="rect">
            <a:avLst/>
          </a:prstGeom>
          <a:noFill/>
        </p:spPr>
        <p:txBody>
          <a:bodyPr wrap="square" rtlCol="0">
            <a:spAutoFit/>
          </a:bodyPr>
          <a:lstStyle/>
          <a:p>
            <a:r>
              <a:rPr lang="en-ZA" sz="2400" dirty="0" smtClean="0">
                <a:solidFill>
                  <a:schemeClr val="accent1">
                    <a:lumMod val="40000"/>
                    <a:lumOff val="60000"/>
                  </a:schemeClr>
                </a:solidFill>
                <a:latin typeface="+mn-lt"/>
                <a:cs typeface="Arial" pitchFamily="34" charset="0"/>
              </a:rPr>
              <a:t>At ARM,</a:t>
            </a:r>
            <a:r>
              <a:rPr lang="en-ZA" sz="2400" baseline="0" dirty="0" smtClean="0">
                <a:solidFill>
                  <a:schemeClr val="accent1">
                    <a:lumMod val="40000"/>
                    <a:lumOff val="60000"/>
                  </a:schemeClr>
                </a:solidFill>
                <a:latin typeface="+mn-lt"/>
                <a:cs typeface="Arial" pitchFamily="34" charset="0"/>
              </a:rPr>
              <a:t> this is the driving force behind the work that we do for our clients.</a:t>
            </a:r>
          </a:p>
          <a:p>
            <a:endParaRPr lang="en-ZA" sz="2400" baseline="0" dirty="0" smtClean="0">
              <a:solidFill>
                <a:schemeClr val="accent1">
                  <a:lumMod val="40000"/>
                  <a:lumOff val="60000"/>
                </a:schemeClr>
              </a:solidFill>
              <a:latin typeface="Arial" pitchFamily="34" charset="0"/>
              <a:cs typeface="Arial" pitchFamily="34" charset="0"/>
            </a:endParaRPr>
          </a:p>
          <a:p>
            <a:r>
              <a:rPr lang="en-ZA" sz="4400" i="1" baseline="0" dirty="0" smtClean="0">
                <a:solidFill>
                  <a:schemeClr val="accent1">
                    <a:lumMod val="40000"/>
                    <a:lumOff val="60000"/>
                  </a:schemeClr>
                </a:solidFill>
                <a:latin typeface="Times New Roman" pitchFamily="18" charset="0"/>
                <a:cs typeface="Times New Roman" pitchFamily="18" charset="0"/>
              </a:rPr>
              <a:t>What are your ambitions?</a:t>
            </a:r>
            <a:endParaRPr lang="en-ZA" sz="44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29969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sz="1000" b="1"/>
            </a:lvl1pPr>
          </a:lstStyle>
          <a:p>
            <a:pPr>
              <a:defRPr/>
            </a:pPr>
            <a:r>
              <a:rPr lang="en-US" dirty="0" smtClean="0"/>
              <a:t> </a:t>
            </a:r>
            <a:r>
              <a:rPr lang="en-US" dirty="0"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a:t>
            </a:fld>
            <a:endParaRPr lang="en-US" dirty="0">
              <a:latin typeface="Arial" pitchFamily="34" charset="0"/>
              <a:cs typeface="Arial" pitchFamily="34" charset="0"/>
            </a:endParaRPr>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4F7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2" name="TextBox 1"/>
          <p:cNvSpPr txBox="1"/>
          <p:nvPr userDrawn="1"/>
        </p:nvSpPr>
        <p:spPr>
          <a:xfrm>
            <a:off x="611560" y="1870953"/>
            <a:ext cx="7848872" cy="2062103"/>
          </a:xfrm>
          <a:prstGeom prst="rect">
            <a:avLst/>
          </a:prstGeom>
          <a:noFill/>
        </p:spPr>
        <p:txBody>
          <a:bodyPr wrap="square" rtlCol="0">
            <a:spAutoFit/>
          </a:bodyPr>
          <a:lstStyle/>
          <a:p>
            <a:pPr algn="ctr"/>
            <a:r>
              <a:rPr lang="en-ZA" sz="4400" i="1" dirty="0" smtClean="0">
                <a:solidFill>
                  <a:schemeClr val="tx2"/>
                </a:solidFill>
                <a:latin typeface="Times New Roman" pitchFamily="18" charset="0"/>
                <a:cs typeface="Times New Roman" pitchFamily="18" charset="0"/>
              </a:rPr>
              <a:t>Ambition</a:t>
            </a:r>
            <a:r>
              <a:rPr lang="en-ZA" sz="4400" i="1" baseline="0" dirty="0" smtClean="0">
                <a:solidFill>
                  <a:schemeClr val="tx2"/>
                </a:solidFill>
                <a:latin typeface="Times New Roman" pitchFamily="18" charset="0"/>
                <a:cs typeface="Times New Roman" pitchFamily="18" charset="0"/>
              </a:rPr>
              <a:t> never comes to an end.</a:t>
            </a:r>
          </a:p>
          <a:p>
            <a:pPr algn="ctr"/>
            <a:endParaRPr lang="en-ZA" sz="4400" i="1" baseline="0" dirty="0" smtClean="0">
              <a:solidFill>
                <a:schemeClr val="tx2"/>
              </a:solidFill>
              <a:latin typeface="Times New Roman" pitchFamily="18" charset="0"/>
              <a:cs typeface="Times New Roman" pitchFamily="18" charset="0"/>
            </a:endParaRPr>
          </a:p>
          <a:p>
            <a:pPr algn="l"/>
            <a:r>
              <a:rPr lang="en-ZA" sz="2000" i="0" baseline="0" dirty="0" smtClean="0">
                <a:solidFill>
                  <a:schemeClr val="accent2">
                    <a:lumMod val="40000"/>
                    <a:lumOff val="60000"/>
                  </a:schemeClr>
                </a:solidFill>
                <a:latin typeface="+mn-lt"/>
                <a:cs typeface="Arial" pitchFamily="34" charset="0"/>
              </a:rPr>
              <a:t>At ARM we recognise this. We understand that as you work through</a:t>
            </a:r>
          </a:p>
          <a:p>
            <a:pPr algn="l"/>
            <a:r>
              <a:rPr lang="en-ZA" sz="2000" i="0" baseline="0" dirty="0" smtClean="0">
                <a:solidFill>
                  <a:schemeClr val="accent2">
                    <a:lumMod val="40000"/>
                    <a:lumOff val="60000"/>
                  </a:schemeClr>
                </a:solidFill>
                <a:latin typeface="+mn-lt"/>
                <a:cs typeface="Arial" pitchFamily="34" charset="0"/>
              </a:rPr>
              <a:t>the seasons of your life, that your ambitions grow and change.</a:t>
            </a:r>
            <a:endParaRPr lang="en-ZA" sz="2000" i="0" dirty="0">
              <a:solidFill>
                <a:schemeClr val="accent2">
                  <a:lumMod val="40000"/>
                  <a:lumOff val="60000"/>
                </a:schemeClr>
              </a:solidFill>
              <a:latin typeface="+mn-lt"/>
              <a:cs typeface="Arial" pitchFamily="34" charset="0"/>
            </a:endParaRPr>
          </a:p>
        </p:txBody>
      </p:sp>
      <p:sp>
        <p:nvSpPr>
          <p:cNvPr id="3" name="Rectangle 2"/>
          <p:cNvSpPr/>
          <p:nvPr userDrawn="1"/>
        </p:nvSpPr>
        <p:spPr>
          <a:xfrm>
            <a:off x="164086" y="4197642"/>
            <a:ext cx="8856984" cy="2473388"/>
          </a:xfrm>
          <a:prstGeom prst="rect">
            <a:avLst/>
          </a:prstGeom>
          <a:solidFill>
            <a:srgbClr val="37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ZA" sz="2400" dirty="0">
              <a:solidFill>
                <a:schemeClr val="accent1">
                  <a:lumMod val="40000"/>
                  <a:lumOff val="60000"/>
                </a:schemeClr>
              </a:solidFill>
              <a:latin typeface="Arial" pitchFamily="34" charset="0"/>
              <a:cs typeface="Arial" pitchFamily="34" charset="0"/>
            </a:endParaRPr>
          </a:p>
        </p:txBody>
      </p:sp>
      <p:sp>
        <p:nvSpPr>
          <p:cNvPr id="7" name="TextBox 6"/>
          <p:cNvSpPr txBox="1"/>
          <p:nvPr userDrawn="1"/>
        </p:nvSpPr>
        <p:spPr>
          <a:xfrm>
            <a:off x="611560" y="4797152"/>
            <a:ext cx="7848872" cy="14773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smtClean="0">
                <a:solidFill>
                  <a:schemeClr val="accent2">
                    <a:lumMod val="60000"/>
                    <a:lumOff val="40000"/>
                  </a:schemeClr>
                </a:solidFill>
                <a:latin typeface="+mn-lt"/>
                <a:cs typeface="Arial" pitchFamily="34" charset="0"/>
              </a:rPr>
              <a:t>Your goals and ambitions may change as the seasons of your life progress, but we remain</a:t>
            </a:r>
            <a:r>
              <a:rPr lang="en-ZA" sz="2400" baseline="0" dirty="0" smtClean="0">
                <a:solidFill>
                  <a:schemeClr val="accent2">
                    <a:lumMod val="60000"/>
                    <a:lumOff val="40000"/>
                  </a:schemeClr>
                </a:solidFill>
                <a:latin typeface="+mn-lt"/>
                <a:cs typeface="Arial" pitchFamily="34" charset="0"/>
              </a:rPr>
              <a:t> the solid foundation on which your future is built.</a:t>
            </a:r>
            <a:endParaRPr lang="en-ZA" sz="2400" dirty="0" smtClean="0">
              <a:solidFill>
                <a:schemeClr val="accent2">
                  <a:lumMod val="60000"/>
                  <a:lumOff val="40000"/>
                </a:schemeClr>
              </a:solidFill>
              <a:latin typeface="+mn-lt"/>
              <a:cs typeface="Arial" pitchFamily="34" charset="0"/>
            </a:endParaRPr>
          </a:p>
          <a:p>
            <a:endParaRPr lang="en-ZA" dirty="0">
              <a:latin typeface="+mn-lt"/>
            </a:endParaRPr>
          </a:p>
        </p:txBody>
      </p:sp>
    </p:spTree>
    <p:extLst>
      <p:ext uri="{BB962C8B-B14F-4D97-AF65-F5344CB8AC3E}">
        <p14:creationId xmlns:p14="http://schemas.microsoft.com/office/powerpoint/2010/main" val="6448104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smtClean="0">
                <a:solidFill>
                  <a:schemeClr val="accent1">
                    <a:lumMod val="40000"/>
                    <a:lumOff val="60000"/>
                  </a:schemeClr>
                </a:solidFill>
                <a:latin typeface="+mn-lt"/>
                <a:cs typeface="Arial" pitchFamily="34" charset="0"/>
              </a:rPr>
              <a:t>Our Vision</a:t>
            </a:r>
            <a:endParaRPr lang="en-ZA" sz="3200" i="0" dirty="0">
              <a:solidFill>
                <a:schemeClr val="accent1">
                  <a:lumMod val="40000"/>
                  <a:lumOff val="60000"/>
                </a:schemeClr>
              </a:solidFill>
              <a:latin typeface="+mn-lt"/>
              <a:cs typeface="Arial" pitchFamily="34" charset="0"/>
            </a:endParaRPr>
          </a:p>
        </p:txBody>
      </p:sp>
      <p:sp>
        <p:nvSpPr>
          <p:cNvPr id="5" name="TextBox 4"/>
          <p:cNvSpPr txBox="1"/>
          <p:nvPr userDrawn="1"/>
        </p:nvSpPr>
        <p:spPr>
          <a:xfrm>
            <a:off x="683568" y="3515910"/>
            <a:ext cx="7848872" cy="2657138"/>
          </a:xfrm>
          <a:prstGeom prst="rect">
            <a:avLst/>
          </a:prstGeom>
          <a:noFill/>
        </p:spPr>
        <p:txBody>
          <a:bodyPr wrap="square" rtlCol="0">
            <a:spAutoFit/>
          </a:bodyPr>
          <a:lstStyle/>
          <a:p>
            <a:pPr>
              <a:lnSpc>
                <a:spcPts val="5000"/>
              </a:lnSpc>
            </a:pPr>
            <a:r>
              <a:rPr lang="en-ZA" sz="4600" i="0" dirty="0" smtClean="0">
                <a:solidFill>
                  <a:schemeClr val="accent1">
                    <a:lumMod val="40000"/>
                    <a:lumOff val="60000"/>
                  </a:schemeClr>
                </a:solidFill>
                <a:latin typeface="Times New Roman" pitchFamily="18" charset="0"/>
                <a:cs typeface="Times New Roman" pitchFamily="18" charset="0"/>
              </a:rPr>
              <a:t>To</a:t>
            </a:r>
            <a:r>
              <a:rPr lang="en-ZA" sz="4600" i="0" baseline="0" dirty="0" smtClean="0">
                <a:solidFill>
                  <a:schemeClr val="accent1">
                    <a:lumMod val="40000"/>
                    <a:lumOff val="60000"/>
                  </a:schemeClr>
                </a:solidFill>
                <a:latin typeface="Times New Roman" pitchFamily="18" charset="0"/>
                <a:cs typeface="Times New Roman" pitchFamily="18" charset="0"/>
              </a:rPr>
              <a:t> be the preferred financial partner in West Africa; providing access to </a:t>
            </a:r>
            <a:r>
              <a:rPr lang="en-ZA" sz="4600" i="1" baseline="0" dirty="0" smtClean="0">
                <a:solidFill>
                  <a:schemeClr val="accent1">
                    <a:lumMod val="40000"/>
                    <a:lumOff val="60000"/>
                  </a:schemeClr>
                </a:solidFill>
                <a:latin typeface="Times New Roman" pitchFamily="18" charset="0"/>
                <a:cs typeface="Times New Roman" pitchFamily="18" charset="0"/>
              </a:rPr>
              <a:t>global wealth creation opportunities.</a:t>
            </a:r>
            <a:endParaRPr lang="en-ZA" sz="46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060228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6E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52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smtClean="0">
                <a:solidFill>
                  <a:schemeClr val="accent5">
                    <a:lumMod val="20000"/>
                    <a:lumOff val="80000"/>
                  </a:schemeClr>
                </a:solidFill>
                <a:latin typeface="+mn-lt"/>
                <a:cs typeface="Arial" pitchFamily="34" charset="0"/>
              </a:rPr>
              <a:t>Our Mission</a:t>
            </a:r>
            <a:endParaRPr lang="en-ZA" sz="3200" i="0" dirty="0">
              <a:solidFill>
                <a:schemeClr val="accent5">
                  <a:lumMod val="20000"/>
                  <a:lumOff val="80000"/>
                </a:schemeClr>
              </a:solidFill>
              <a:latin typeface="+mn-lt"/>
              <a:cs typeface="Arial" pitchFamily="34" charset="0"/>
            </a:endParaRPr>
          </a:p>
        </p:txBody>
      </p:sp>
      <p:sp>
        <p:nvSpPr>
          <p:cNvPr id="5" name="TextBox 4"/>
          <p:cNvSpPr txBox="1"/>
          <p:nvPr userDrawn="1"/>
        </p:nvSpPr>
        <p:spPr>
          <a:xfrm>
            <a:off x="683568" y="3573016"/>
            <a:ext cx="7272808" cy="2657138"/>
          </a:xfrm>
          <a:prstGeom prst="rect">
            <a:avLst/>
          </a:prstGeom>
          <a:noFill/>
        </p:spPr>
        <p:txBody>
          <a:bodyPr wrap="square" rtlCol="0">
            <a:spAutoFit/>
          </a:bodyPr>
          <a:lstStyle/>
          <a:p>
            <a:pPr>
              <a:lnSpc>
                <a:spcPts val="5000"/>
              </a:lnSpc>
            </a:pPr>
            <a:r>
              <a:rPr lang="en-ZA" sz="4600" i="0" baseline="0" dirty="0" smtClean="0">
                <a:solidFill>
                  <a:schemeClr val="accent5">
                    <a:lumMod val="20000"/>
                    <a:lumOff val="80000"/>
                  </a:schemeClr>
                </a:solidFill>
                <a:latin typeface="Times New Roman" pitchFamily="18" charset="0"/>
                <a:cs typeface="Times New Roman" pitchFamily="18" charset="0"/>
              </a:rPr>
              <a:t>We seek </a:t>
            </a:r>
            <a:r>
              <a:rPr lang="en-ZA" sz="4600" i="1" baseline="0" dirty="0" smtClean="0">
                <a:solidFill>
                  <a:schemeClr val="accent5">
                    <a:lumMod val="20000"/>
                    <a:lumOff val="80000"/>
                  </a:schemeClr>
                </a:solidFill>
                <a:latin typeface="Times New Roman" pitchFamily="18" charset="0"/>
                <a:cs typeface="Times New Roman" pitchFamily="18" charset="0"/>
              </a:rPr>
              <a:t>optimum</a:t>
            </a:r>
            <a:r>
              <a:rPr lang="en-ZA" sz="4600" i="0" baseline="0" dirty="0" smtClean="0">
                <a:solidFill>
                  <a:schemeClr val="accent5">
                    <a:lumMod val="20000"/>
                    <a:lumOff val="80000"/>
                  </a:schemeClr>
                </a:solidFill>
                <a:latin typeface="Times New Roman" pitchFamily="18" charset="0"/>
                <a:cs typeface="Times New Roman" pitchFamily="18" charset="0"/>
              </a:rPr>
              <a:t> wealth creation opportunities for those who entrust us with their assets.</a:t>
            </a:r>
            <a:endParaRPr lang="en-ZA" sz="4600" i="0" dirty="0">
              <a:solidFill>
                <a:schemeClr val="accent5">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421595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Opt 1">
    <p:spTree>
      <p:nvGrpSpPr>
        <p:cNvPr id="1" name=""/>
        <p:cNvGrpSpPr/>
        <p:nvPr/>
      </p:nvGrpSpPr>
      <p:grpSpPr>
        <a:xfrm>
          <a:off x="0" y="0"/>
          <a:ext cx="0" cy="0"/>
          <a:chOff x="0" y="0"/>
          <a:chExt cx="0" cy="0"/>
        </a:xfrm>
      </p:grpSpPr>
      <p:sp>
        <p:nvSpPr>
          <p:cNvPr id="10" name="Rectangle 9"/>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smtClean="0"/>
              <a:t>Content heading here</a:t>
            </a:r>
            <a:endParaRPr lang="en-ZA" dirty="0"/>
          </a:p>
        </p:txBody>
      </p:sp>
      <p:sp>
        <p:nvSpPr>
          <p:cNvPr id="3" name="Content Placeholder 2"/>
          <p:cNvSpPr>
            <a:spLocks noGrp="1"/>
          </p:cNvSpPr>
          <p:nvPr>
            <p:ph idx="1" hasCustomPrompt="1"/>
          </p:nvPr>
        </p:nvSpPr>
        <p:spPr>
          <a:xfrm>
            <a:off x="238820" y="1556792"/>
            <a:ext cx="8640960" cy="4968552"/>
          </a:xfrm>
          <a:prstGeom prst="rect">
            <a:avLst/>
          </a:prstGeom>
        </p:spPr>
        <p:txBody>
          <a:bodyPr/>
          <a:lstStyle>
            <a:lvl1pPr>
              <a:defRPr sz="2400"/>
            </a:lvl1pPr>
            <a:lvl2pPr>
              <a:defRPr sz="2000"/>
            </a:lvl2pPr>
            <a:lvl3pPr>
              <a:defRPr sz="1800"/>
            </a:lvl3pPr>
          </a:lstStyle>
          <a:p>
            <a:pPr lvl="0"/>
            <a:r>
              <a:rPr lang="en-US" dirty="0" smtClean="0"/>
              <a:t>Begin typing here</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904" y="528914"/>
            <a:ext cx="1440160" cy="451814"/>
          </a:xfrm>
          <a:prstGeom prst="rect">
            <a:avLst/>
          </a:prstGeom>
        </p:spPr>
      </p:pic>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9"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42876681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Opt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solidFill>
                  <a:schemeClr val="bg1"/>
                </a:solidFill>
              </a:defRPr>
            </a:lvl1pPr>
          </a:lstStyle>
          <a:p>
            <a:r>
              <a:rPr lang="en-US" dirty="0" smtClean="0"/>
              <a:t>Content heading here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904" y="528914"/>
            <a:ext cx="1440160" cy="451814"/>
          </a:xfrm>
          <a:prstGeom prst="rect">
            <a:avLst/>
          </a:prstGeom>
        </p:spPr>
      </p:pic>
      <p:cxnSp>
        <p:nvCxnSpPr>
          <p:cNvPr id="9" name="Straight Connector 8"/>
          <p:cNvCxnSpPr/>
          <p:nvPr userDrawn="1"/>
        </p:nvCxnSpPr>
        <p:spPr>
          <a:xfrm>
            <a:off x="251520" y="1268760"/>
            <a:ext cx="8640960" cy="0"/>
          </a:xfrm>
          <a:prstGeom prst="line">
            <a:avLst/>
          </a:prstGeom>
          <a:ln w="508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hasCustomPrompt="1"/>
          </p:nvPr>
        </p:nvSpPr>
        <p:spPr>
          <a:xfrm>
            <a:off x="238820" y="1556792"/>
            <a:ext cx="8640960" cy="49685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Begin typing here</a:t>
            </a:r>
          </a:p>
          <a:p>
            <a:pPr lvl="1"/>
            <a:r>
              <a:rPr lang="en-US" dirty="0" smtClean="0"/>
              <a:t>Second level</a:t>
            </a:r>
          </a:p>
          <a:p>
            <a:pPr lvl="2"/>
            <a:r>
              <a:rPr lang="en-US" dirty="0" smtClean="0"/>
              <a:t>Third level</a:t>
            </a:r>
          </a:p>
        </p:txBody>
      </p:sp>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2500123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Op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00200"/>
            <a:ext cx="4176464"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72000" y="1600200"/>
            <a:ext cx="4320480"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Rectangle 8"/>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smtClean="0"/>
              <a:t>Content heading here</a:t>
            </a:r>
            <a:endParaRPr lang="en-Z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904" y="528914"/>
            <a:ext cx="1440160" cy="451814"/>
          </a:xfrm>
          <a:prstGeom prst="rect">
            <a:avLst/>
          </a:prstGeom>
        </p:spPr>
      </p:pic>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3"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2678364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Quotation Slide Op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0"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tx1"/>
                </a:solidFill>
              </a:defRPr>
            </a:lvl1pPr>
          </a:lstStyle>
          <a:p>
            <a:r>
              <a:rPr lang="en-US" dirty="0" smtClean="0"/>
              <a:t>Statement copy here.</a:t>
            </a:r>
            <a:br>
              <a:rPr lang="en-US" dirty="0" smtClean="0"/>
            </a:br>
            <a:r>
              <a:rPr lang="en-US" dirty="0" smtClean="0"/>
              <a:t>Used for larger type on statement pages.</a:t>
            </a:r>
            <a:endParaRPr lang="en-ZA" dirty="0"/>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7"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19024696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Quotation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smtClean="0"/>
              <a:t>Statement copy here.</a:t>
            </a:r>
            <a:br>
              <a:rPr lang="en-US" dirty="0" smtClean="0"/>
            </a:br>
            <a:r>
              <a:rPr lang="en-US" dirty="0" smtClean="0"/>
              <a:t>Used for larger type on statement pages.</a:t>
            </a:r>
            <a:endParaRPr lang="en-ZA" dirty="0"/>
          </a:p>
        </p:txBody>
      </p:sp>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3"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10862992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Quotation Slide Opt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smtClean="0"/>
              <a:t>Statement copy here.</a:t>
            </a:r>
            <a:br>
              <a:rPr lang="en-US" dirty="0" smtClean="0"/>
            </a:br>
            <a:r>
              <a:rPr lang="en-US" dirty="0" smtClean="0"/>
              <a:t>Used for larger type on statement pages.</a:t>
            </a:r>
            <a:endParaRPr lang="en-ZA" dirty="0"/>
          </a:p>
        </p:txBody>
      </p:sp>
      <p:sp>
        <p:nvSpPr>
          <p:cNvPr id="7"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9"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6635533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Slide Op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8"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smtClean="0"/>
              <a:t>Divider heading here</a:t>
            </a:r>
            <a:endParaRPr lang="en-ZA" dirty="0"/>
          </a:p>
        </p:txBody>
      </p:sp>
      <p:sp>
        <p:nvSpPr>
          <p:cNvPr id="19"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1"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3535113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www.arm.com.ng / </a:t>
            </a:r>
            <a:fld id="{5F88DD34-B8E6-4C4A-ADF3-A91853CA12A5}" type="slidenum">
              <a:rPr lang="en-US"/>
              <a:pPr>
                <a:defRPr/>
              </a:pPr>
              <a:t>‹#›</a:t>
            </a:fld>
            <a:endParaRPr lang="en-US" dirty="0"/>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Slide 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smtClean="0"/>
              <a:t>Divider heading here</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16741986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Slide Opt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145538"/>
            <a:ext cx="1440160" cy="451814"/>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smtClean="0"/>
              <a:t>Divider heading here</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21438097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Op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smtClean="0"/>
              <a:t>Thank you</a:t>
            </a:r>
            <a:endParaRPr lang="en-ZA" dirty="0"/>
          </a:p>
        </p:txBody>
      </p:sp>
      <p:sp>
        <p:nvSpPr>
          <p:cNvPr id="9" name="Rectangle 8"/>
          <p:cNvSpPr/>
          <p:nvPr userDrawn="1"/>
        </p:nvSpPr>
        <p:spPr>
          <a:xfrm>
            <a:off x="180132" y="3212976"/>
            <a:ext cx="8784976" cy="3456384"/>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844" y="3717032"/>
            <a:ext cx="1872207" cy="587358"/>
          </a:xfrm>
          <a:prstGeom prst="rect">
            <a:avLst/>
          </a:prstGeom>
        </p:spPr>
      </p:pic>
    </p:spTree>
    <p:extLst>
      <p:ext uri="{BB962C8B-B14F-4D97-AF65-F5344CB8AC3E}">
        <p14:creationId xmlns:p14="http://schemas.microsoft.com/office/powerpoint/2010/main" val="68867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Slide Opt 2">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13"/>
          <a:stretch/>
        </p:blipFill>
        <p:spPr>
          <a:xfrm>
            <a:off x="-13285" y="0"/>
            <a:ext cx="9157285" cy="6858000"/>
          </a:xfrm>
          <a:prstGeom prst="rect">
            <a:avLst/>
          </a:prstGeom>
        </p:spPr>
      </p:pic>
      <p:sp>
        <p:nvSpPr>
          <p:cNvPr id="8" name="Rectangle 7"/>
          <p:cNvSpPr/>
          <p:nvPr userDrawn="1"/>
        </p:nvSpPr>
        <p:spPr>
          <a:xfrm>
            <a:off x="179512" y="188640"/>
            <a:ext cx="8784976" cy="3168352"/>
          </a:xfrm>
          <a:prstGeom prst="rect">
            <a:avLst/>
          </a:prstGeom>
          <a:solidFill>
            <a:srgbClr val="EEEB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8224" y="692696"/>
            <a:ext cx="1872207" cy="587358"/>
          </a:xfrm>
          <a:prstGeom prst="rect">
            <a:avLst/>
          </a:prstGeom>
        </p:spPr>
      </p:pic>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ZA" smtClean="0"/>
              <a:t>ARM © 2013</a:t>
            </a:r>
            <a:endParaRPr lang="en-ZA" dirty="0"/>
          </a:p>
        </p:txBody>
      </p:sp>
      <p:sp>
        <p:nvSpPr>
          <p:cNvPr id="1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smtClean="0"/>
              <a:t>Thank you</a:t>
            </a:r>
            <a:endParaRPr lang="en-ZA" dirty="0"/>
          </a:p>
        </p:txBody>
      </p:sp>
    </p:spTree>
    <p:extLst>
      <p:ext uri="{BB962C8B-B14F-4D97-AF65-F5344CB8AC3E}">
        <p14:creationId xmlns:p14="http://schemas.microsoft.com/office/powerpoint/2010/main" val="620618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7"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8"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29336126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www.arm.com.ng / </a:t>
            </a:r>
            <a:fld id="{DC1C3282-C755-40F4-A8A7-408CD33657BA}" type="slidenum">
              <a:rPr lang="en-US"/>
              <a:pPr>
                <a:defRPr/>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r>
              <a:rPr lang="en-US" dirty="0"/>
              <a:t> www.arm.com.ng / </a:t>
            </a:r>
            <a:fld id="{29075CFF-551B-470B-BC7C-F119193CE23A}" type="slidenum">
              <a:rPr lang="en-US"/>
              <a:pPr>
                <a:defRPr/>
              </a:pPr>
              <a:t>‹#›</a:t>
            </a:fld>
            <a:endParaRPr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r>
              <a:rPr lang="en-US" dirty="0"/>
              <a:t> www.arm.com.ng / </a:t>
            </a:r>
            <a:fld id="{A400075E-A7F7-4F48-B719-8A37BDEB0075}" type="slidenum">
              <a:rPr lang="en-US"/>
              <a:pPr>
                <a:defRPr/>
              </a:pPr>
              <a:t>‹#›</a:t>
            </a:fld>
            <a:endParaRPr 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r>
              <a:rPr lang="en-US" dirty="0"/>
              <a:t> www.arm.com.ng / </a:t>
            </a:r>
            <a:fld id="{2C817148-7BB4-48EF-9DF1-5E10D2CA8F43}" type="slidenum">
              <a:rPr lang="en-US"/>
              <a:pPr>
                <a:defRPr/>
              </a:pPr>
              <a:t>‹#›</a:t>
            </a:fld>
            <a:endParaRPr lang="en-US"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www.arm.com.ng / </a:t>
            </a:r>
            <a:fld id="{10217275-09A7-44AC-A7E9-160F14C87EFA}" type="slidenum">
              <a:rPr lang="en-US"/>
              <a:pPr>
                <a:defRPr/>
              </a:pPr>
              <a:t>‹#›</a:t>
            </a:fld>
            <a:endParaRPr lang="en-US"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www.arm.com.ng / </a:t>
            </a:r>
            <a:fld id="{A74EEBA9-F495-4672-BC78-F53C1D65715D}" type="slidenum">
              <a:rPr lang="en-US"/>
              <a:pPr>
                <a:defRPr/>
              </a:pPr>
              <a:t>‹#›</a:t>
            </a:fld>
            <a:endParaRPr lang="en-US"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PPT_inside1"/>
          <p:cNvPicPr>
            <a:picLocks noChangeAspect="1" noChangeArrowheads="1"/>
          </p:cNvPicPr>
          <p:nvPr/>
        </p:nvPicPr>
        <p:blipFill>
          <a:blip r:embed="rId15" cstate="print"/>
          <a:srcRect/>
          <a:stretch>
            <a:fillRect/>
          </a:stretch>
        </p:blipFill>
        <p:spPr bwMode="auto">
          <a:xfrm>
            <a:off x="0" y="4"/>
            <a:ext cx="9144000" cy="738188"/>
          </a:xfrm>
          <a:prstGeom prst="rect">
            <a:avLst/>
          </a:prstGeom>
          <a:noFill/>
          <a:ln w="9525">
            <a:noFill/>
            <a:miter lim="800000"/>
            <a:headEnd/>
            <a:tailEnd/>
          </a:ln>
        </p:spPr>
      </p:pic>
      <p:sp>
        <p:nvSpPr>
          <p:cNvPr id="48131" name="Rectangle 3"/>
          <p:cNvSpPr>
            <a:spLocks noChangeArrowheads="1"/>
          </p:cNvSpPr>
          <p:nvPr/>
        </p:nvSpPr>
        <p:spPr bwMode="auto">
          <a:xfrm>
            <a:off x="-3175" y="6515140"/>
            <a:ext cx="9147175" cy="347663"/>
          </a:xfrm>
          <a:prstGeom prst="rect">
            <a:avLst/>
          </a:prstGeom>
          <a:solidFill>
            <a:schemeClr val="tx1"/>
          </a:solidFill>
          <a:ln w="9525">
            <a:noFill/>
            <a:miter lim="800000"/>
            <a:headEnd/>
            <a:tailEnd/>
          </a:ln>
          <a:effectLst/>
        </p:spPr>
        <p:txBody>
          <a:bodyPr wrap="none" anchor="ctr"/>
          <a:lstStyle/>
          <a:p>
            <a:pPr>
              <a:defRPr/>
            </a:pPr>
            <a:endParaRPr lang="en-US" dirty="0">
              <a:latin typeface="Arial" charset="0"/>
            </a:endParaRPr>
          </a:p>
        </p:txBody>
      </p:sp>
      <p:sp>
        <p:nvSpPr>
          <p:cNvPr id="6148" name="Rectangle 4"/>
          <p:cNvSpPr>
            <a:spLocks noGrp="1" noChangeArrowheads="1"/>
          </p:cNvSpPr>
          <p:nvPr>
            <p:ph type="title"/>
          </p:nvPr>
        </p:nvSpPr>
        <p:spPr bwMode="auto">
          <a:xfrm>
            <a:off x="457200" y="762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Rectangle 5"/>
          <p:cNvSpPr>
            <a:spLocks noGrp="1" noChangeArrowheads="1"/>
          </p:cNvSpPr>
          <p:nvPr>
            <p:ph type="body" idx="1"/>
          </p:nvPr>
        </p:nvSpPr>
        <p:spPr bwMode="auto">
          <a:xfrm>
            <a:off x="457200" y="9906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dt" sz="half" idx="2"/>
          </p:nvPr>
        </p:nvSpPr>
        <p:spPr bwMode="auto">
          <a:xfrm>
            <a:off x="152400" y="66055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000" b="1" dirty="0">
                <a:solidFill>
                  <a:schemeClr val="bg1"/>
                </a:solidFill>
                <a:latin typeface="Arial" charset="0"/>
              </a:defRPr>
            </a:lvl1pPr>
          </a:lstStyle>
          <a:p>
            <a:pPr>
              <a:defRPr/>
            </a:pPr>
            <a:endParaRPr lang="en-US" dirty="0"/>
          </a:p>
        </p:txBody>
      </p:sp>
      <p:sp>
        <p:nvSpPr>
          <p:cNvPr id="48135" name="Rectangle 7"/>
          <p:cNvSpPr>
            <a:spLocks noGrp="1" noChangeArrowheads="1"/>
          </p:cNvSpPr>
          <p:nvPr>
            <p:ph type="ftr" sz="quarter" idx="3"/>
          </p:nvPr>
        </p:nvSpPr>
        <p:spPr bwMode="auto">
          <a:xfrm>
            <a:off x="3124200" y="66055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b="1" dirty="0">
                <a:solidFill>
                  <a:schemeClr val="bg1"/>
                </a:solidFill>
                <a:latin typeface="Arial" charset="0"/>
              </a:defRPr>
            </a:lvl1pPr>
          </a:lstStyle>
          <a:p>
            <a:pPr>
              <a:defRPr/>
            </a:pPr>
            <a:endParaRPr lang="en-US" dirty="0"/>
          </a:p>
        </p:txBody>
      </p:sp>
      <p:sp>
        <p:nvSpPr>
          <p:cNvPr id="48136" name="Rectangle 8"/>
          <p:cNvSpPr>
            <a:spLocks noGrp="1" noChangeArrowheads="1"/>
          </p:cNvSpPr>
          <p:nvPr>
            <p:ph type="sldNum" sz="quarter" idx="4"/>
          </p:nvPr>
        </p:nvSpPr>
        <p:spPr bwMode="auto">
          <a:xfrm>
            <a:off x="6858000" y="66055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000" b="1" dirty="0">
                <a:solidFill>
                  <a:schemeClr val="bg1"/>
                </a:solidFill>
                <a:latin typeface="Arial" charset="0"/>
              </a:defRPr>
            </a:lvl1pPr>
          </a:lstStyle>
          <a:p>
            <a:pPr>
              <a:defRPr/>
            </a:pPr>
            <a:r>
              <a:rPr lang="en-US" dirty="0"/>
              <a:t> www.arm.com.ng / </a:t>
            </a:r>
            <a:fld id="{7A8249D9-3B1B-4BB5-901C-4EDEC81739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zoom/>
  </p:transition>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itchFamily="18" charset="0"/>
        </a:defRPr>
      </a:lvl2pPr>
      <a:lvl3pPr algn="l" rtl="0" eaLnBrk="1" fontAlgn="base" hangingPunct="1">
        <a:spcBef>
          <a:spcPct val="0"/>
        </a:spcBef>
        <a:spcAft>
          <a:spcPct val="0"/>
        </a:spcAft>
        <a:defRPr sz="3600">
          <a:solidFill>
            <a:schemeClr val="tx2"/>
          </a:solidFill>
          <a:latin typeface="Times New Roman" pitchFamily="18" charset="0"/>
        </a:defRPr>
      </a:lvl3pPr>
      <a:lvl4pPr algn="l" rtl="0" eaLnBrk="1" fontAlgn="base" hangingPunct="1">
        <a:spcBef>
          <a:spcPct val="0"/>
        </a:spcBef>
        <a:spcAft>
          <a:spcPct val="0"/>
        </a:spcAft>
        <a:defRPr sz="3600">
          <a:solidFill>
            <a:schemeClr val="tx2"/>
          </a:solidFill>
          <a:latin typeface="Times New Roman" pitchFamily="18" charset="0"/>
        </a:defRPr>
      </a:lvl4pPr>
      <a:lvl5pPr algn="l" rtl="0" eaLnBrk="1" fontAlgn="base" hangingPunct="1">
        <a:spcBef>
          <a:spcPct val="0"/>
        </a:spcBef>
        <a:spcAft>
          <a:spcPct val="0"/>
        </a:spcAft>
        <a:defRPr sz="3600">
          <a:solidFill>
            <a:schemeClr val="tx2"/>
          </a:solidFill>
          <a:latin typeface="Times New Roman" pitchFamily="18" charset="0"/>
        </a:defRPr>
      </a:lvl5pPr>
      <a:lvl6pPr marL="457200" algn="l" rtl="0" eaLnBrk="1" fontAlgn="base" hangingPunct="1">
        <a:spcBef>
          <a:spcPct val="0"/>
        </a:spcBef>
        <a:spcAft>
          <a:spcPct val="0"/>
        </a:spcAft>
        <a:defRPr sz="3600">
          <a:solidFill>
            <a:schemeClr val="tx2"/>
          </a:solidFill>
          <a:latin typeface="Times New Roman" pitchFamily="18" charset="0"/>
        </a:defRPr>
      </a:lvl6pPr>
      <a:lvl7pPr marL="914400" algn="l" rtl="0" eaLnBrk="1" fontAlgn="base" hangingPunct="1">
        <a:spcBef>
          <a:spcPct val="0"/>
        </a:spcBef>
        <a:spcAft>
          <a:spcPct val="0"/>
        </a:spcAft>
        <a:defRPr sz="3600">
          <a:solidFill>
            <a:schemeClr val="tx2"/>
          </a:solidFill>
          <a:latin typeface="Times New Roman" pitchFamily="18" charset="0"/>
        </a:defRPr>
      </a:lvl7pPr>
      <a:lvl8pPr marL="1371600" algn="l" rtl="0" eaLnBrk="1" fontAlgn="base" hangingPunct="1">
        <a:spcBef>
          <a:spcPct val="0"/>
        </a:spcBef>
        <a:spcAft>
          <a:spcPct val="0"/>
        </a:spcAft>
        <a:defRPr sz="3600">
          <a:solidFill>
            <a:schemeClr val="tx2"/>
          </a:solidFill>
          <a:latin typeface="Times New Roman" pitchFamily="18" charset="0"/>
        </a:defRPr>
      </a:lvl8pPr>
      <a:lvl9pPr marL="1828800" algn="l"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
        <a:defRPr sz="2300">
          <a:solidFill>
            <a:schemeClr val="tx1"/>
          </a:solidFill>
          <a:latin typeface="+mn-lt"/>
        </a:defRPr>
      </a:lvl2pPr>
      <a:lvl3pPr marL="1143000" indent="-228600" algn="l" rtl="0" eaLnBrk="1" fontAlgn="base" hangingPunct="1">
        <a:spcBef>
          <a:spcPct val="20000"/>
        </a:spcBef>
        <a:spcAft>
          <a:spcPct val="0"/>
        </a:spcAft>
        <a:buClr>
          <a:schemeClr val="bg2"/>
        </a:buClr>
        <a:buFont typeface="Verdana" pitchFamily="34" charset="0"/>
        <a:buChar char="-"/>
        <a:defRPr sz="21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1900">
          <a:solidFill>
            <a:schemeClr val="tx1"/>
          </a:solidFill>
          <a:latin typeface="+mn-lt"/>
        </a:defRPr>
      </a:lvl4pPr>
      <a:lvl5pPr marL="2057400" indent="-228600" algn="l" rtl="0" eaLnBrk="1" fontAlgn="base" hangingPunct="1">
        <a:spcBef>
          <a:spcPct val="20000"/>
        </a:spcBef>
        <a:spcAft>
          <a:spcPct val="0"/>
        </a:spcAft>
        <a:buClr>
          <a:schemeClr val="bg2"/>
        </a:buClr>
        <a:buFont typeface="Verdana" pitchFamily="34" charset="0"/>
        <a:buChar char="-"/>
        <a:defRPr sz="1700">
          <a:solidFill>
            <a:schemeClr val="tx1"/>
          </a:solidFill>
          <a:latin typeface="+mn-lt"/>
        </a:defRPr>
      </a:lvl5pPr>
      <a:lvl6pPr marL="2514600" indent="-228600" algn="l" rtl="0" eaLnBrk="1" fontAlgn="base" hangingPunct="1">
        <a:spcBef>
          <a:spcPct val="20000"/>
        </a:spcBef>
        <a:spcAft>
          <a:spcPct val="0"/>
        </a:spcAft>
        <a:buClr>
          <a:schemeClr val="bg2"/>
        </a:buClr>
        <a:buFont typeface="Verdana" pitchFamily="34" charset="0"/>
        <a:buChar char="-"/>
        <a:defRPr sz="1700">
          <a:solidFill>
            <a:schemeClr val="tx1"/>
          </a:solidFill>
          <a:latin typeface="+mn-lt"/>
        </a:defRPr>
      </a:lvl6pPr>
      <a:lvl7pPr marL="2971800" indent="-228600" algn="l" rtl="0" eaLnBrk="1" fontAlgn="base" hangingPunct="1">
        <a:spcBef>
          <a:spcPct val="20000"/>
        </a:spcBef>
        <a:spcAft>
          <a:spcPct val="0"/>
        </a:spcAft>
        <a:buClr>
          <a:schemeClr val="bg2"/>
        </a:buClr>
        <a:buFont typeface="Verdana" pitchFamily="34" charset="0"/>
        <a:buChar char="-"/>
        <a:defRPr sz="1700">
          <a:solidFill>
            <a:schemeClr val="tx1"/>
          </a:solidFill>
          <a:latin typeface="+mn-lt"/>
        </a:defRPr>
      </a:lvl7pPr>
      <a:lvl8pPr marL="3429000" indent="-228600" algn="l" rtl="0" eaLnBrk="1" fontAlgn="base" hangingPunct="1">
        <a:spcBef>
          <a:spcPct val="20000"/>
        </a:spcBef>
        <a:spcAft>
          <a:spcPct val="0"/>
        </a:spcAft>
        <a:buClr>
          <a:schemeClr val="bg2"/>
        </a:buClr>
        <a:buFont typeface="Verdana" pitchFamily="34" charset="0"/>
        <a:buChar char="-"/>
        <a:defRPr sz="1700">
          <a:solidFill>
            <a:schemeClr val="tx1"/>
          </a:solidFill>
          <a:latin typeface="+mn-lt"/>
        </a:defRPr>
      </a:lvl8pPr>
      <a:lvl9pPr marL="3886200" indent="-228600" algn="l" rtl="0" eaLnBrk="1" fontAlgn="base" hangingPunct="1">
        <a:spcBef>
          <a:spcPct val="20000"/>
        </a:spcBef>
        <a:spcAft>
          <a:spcPct val="0"/>
        </a:spcAft>
        <a:buClr>
          <a:schemeClr val="bg2"/>
        </a:buClr>
        <a:buFont typeface="Verdana" pitchFamily="34" charset="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8820" y="226740"/>
            <a:ext cx="6781452" cy="1143000"/>
          </a:xfrm>
          <a:prstGeom prst="rect">
            <a:avLst/>
          </a:prstGeom>
        </p:spPr>
        <p:txBody>
          <a:bodyPr vert="horz" lIns="91440" tIns="45720" rIns="91440" bIns="45720" rtlCol="0" anchor="ctr">
            <a:normAutofit/>
          </a:bodyPr>
          <a:lstStyle/>
          <a:p>
            <a:r>
              <a:rPr lang="en-US" dirty="0" smtClean="0"/>
              <a:t>Main heading here</a:t>
            </a:r>
            <a:endParaRPr lang="en-ZA" dirty="0"/>
          </a:p>
        </p:txBody>
      </p:sp>
      <p:sp>
        <p:nvSpPr>
          <p:cNvPr id="8" name="Text Placeholder 2"/>
          <p:cNvSpPr>
            <a:spLocks noGrp="1"/>
          </p:cNvSpPr>
          <p:nvPr>
            <p:ph type="body" idx="1"/>
          </p:nvPr>
        </p:nvSpPr>
        <p:spPr>
          <a:xfrm>
            <a:off x="238820" y="1562100"/>
            <a:ext cx="8640960" cy="46032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ARM © 2013</a:t>
            </a:r>
            <a:endParaRPr lang="en-ZA" dirty="0"/>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smtClean="0"/>
              <a:t>;</a:t>
            </a:r>
            <a:endParaRPr lang="en-ZA" dirty="0"/>
          </a:p>
        </p:txBody>
      </p:sp>
    </p:spTree>
    <p:extLst>
      <p:ext uri="{BB962C8B-B14F-4D97-AF65-F5344CB8AC3E}">
        <p14:creationId xmlns:p14="http://schemas.microsoft.com/office/powerpoint/2010/main" val="20694295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38200" y="6585941"/>
            <a:ext cx="2133600" cy="424459"/>
          </a:xfrm>
        </p:spPr>
        <p:txBody>
          <a:bodyPr/>
          <a:lstStyle/>
          <a:p>
            <a:r>
              <a:rPr lang="en-ZA" sz="1050" dirty="0" smtClean="0"/>
              <a:t>20</a:t>
            </a:r>
            <a:r>
              <a:rPr lang="en-ZA" sz="1050" baseline="30000" dirty="0" smtClean="0"/>
              <a:t>th</a:t>
            </a:r>
            <a:r>
              <a:rPr lang="en-ZA" sz="1050" dirty="0" smtClean="0"/>
              <a:t> June, 2015</a:t>
            </a:r>
            <a:endParaRPr lang="en-ZA" sz="1050" dirty="0"/>
          </a:p>
        </p:txBody>
      </p:sp>
      <p:sp>
        <p:nvSpPr>
          <p:cNvPr id="5" name="Footer Placeholder 4"/>
          <p:cNvSpPr>
            <a:spLocks noGrp="1"/>
          </p:cNvSpPr>
          <p:nvPr>
            <p:ph type="ftr" sz="quarter" idx="3"/>
          </p:nvPr>
        </p:nvSpPr>
        <p:spPr>
          <a:xfrm>
            <a:off x="3124200" y="6356350"/>
            <a:ext cx="2895600" cy="365125"/>
          </a:xfrm>
        </p:spPr>
        <p:txBody>
          <a:bodyPr/>
          <a:lstStyle/>
          <a:p>
            <a:r>
              <a:rPr lang="en-ZA" dirty="0" smtClean="0"/>
              <a:t>ARM © 2015</a:t>
            </a:r>
            <a:endParaRPr lang="en-ZA" dirty="0"/>
          </a:p>
        </p:txBody>
      </p:sp>
      <p:sp>
        <p:nvSpPr>
          <p:cNvPr id="6" name="Slide Number Placeholder 5"/>
          <p:cNvSpPr>
            <a:spLocks noGrp="1"/>
          </p:cNvSpPr>
          <p:nvPr>
            <p:ph type="sldNum" sz="quarter" idx="4"/>
          </p:nvPr>
        </p:nvSpPr>
        <p:spPr>
          <a:xfrm>
            <a:off x="6553200" y="6356350"/>
            <a:ext cx="2133600" cy="365125"/>
          </a:xfrm>
        </p:spPr>
        <p:txBody>
          <a:bodyPr/>
          <a:lstStyle/>
          <a:p>
            <a:fld id="{4EBEEA5B-591D-4C2E-A069-4A467A1A6B78}" type="slidenum">
              <a:rPr lang="en-ZA" smtClean="0"/>
              <a:pPr/>
              <a:t>1</a:t>
            </a:fld>
            <a:endParaRPr lang="en-ZA"/>
          </a:p>
        </p:txBody>
      </p:sp>
      <p:sp>
        <p:nvSpPr>
          <p:cNvPr id="7" name="Title 3"/>
          <p:cNvSpPr>
            <a:spLocks noGrp="1"/>
          </p:cNvSpPr>
          <p:nvPr>
            <p:ph type="ctrTitle"/>
          </p:nvPr>
        </p:nvSpPr>
        <p:spPr>
          <a:xfrm>
            <a:off x="76944" y="5528320"/>
            <a:ext cx="7873875" cy="720080"/>
          </a:xfrm>
        </p:spPr>
        <p:txBody>
          <a:bodyPr>
            <a:normAutofit/>
          </a:bodyPr>
          <a:lstStyle/>
          <a:p>
            <a:r>
              <a:rPr lang="en-GB" b="1" dirty="0" smtClean="0">
                <a:latin typeface="Times New Roman" pitchFamily="18" charset="0"/>
                <a:cs typeface="Times New Roman" pitchFamily="18" charset="0"/>
              </a:rPr>
              <a:t> </a:t>
            </a:r>
          </a:p>
        </p:txBody>
      </p:sp>
      <p:sp>
        <p:nvSpPr>
          <p:cNvPr id="1028" name="AutoShape 4" descr="Image result for asset and resource management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asset and resource management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asset and resource management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Image result for asset and resource management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81000" y="4495800"/>
            <a:ext cx="6511398" cy="707886"/>
          </a:xfrm>
          <a:prstGeom prst="rect">
            <a:avLst/>
          </a:prstGeom>
          <a:noFill/>
        </p:spPr>
        <p:txBody>
          <a:bodyPr wrap="none" rtlCol="0">
            <a:spAutoFit/>
          </a:bodyPr>
          <a:lstStyle/>
          <a:p>
            <a:r>
              <a:rPr lang="en-US" sz="4000" dirty="0" smtClean="0">
                <a:latin typeface="Baskerville" pitchFamily="18" charset="0"/>
              </a:rPr>
              <a:t>Benefit Administration Process</a:t>
            </a:r>
            <a:endParaRPr lang="en-US" sz="4000" dirty="0" smtClean="0">
              <a:latin typeface="Baskerville" pitchFamily="18" charset="0"/>
            </a:endParaRPr>
          </a:p>
        </p:txBody>
      </p:sp>
    </p:spTree>
    <p:extLst>
      <p:ext uri="{BB962C8B-B14F-4D97-AF65-F5344CB8AC3E}">
        <p14:creationId xmlns:p14="http://schemas.microsoft.com/office/powerpoint/2010/main" val="3297790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91400" cy="609600"/>
          </a:xfrm>
        </p:spPr>
        <p:txBody>
          <a:bodyPr>
            <a:noAutofit/>
          </a:bodyPr>
          <a:lstStyle/>
          <a:p>
            <a:r>
              <a:rPr lang="en-GB" sz="2400" b="1" dirty="0" smtClean="0">
                <a:latin typeface="Baskerville" pitchFamily="18" charset="0"/>
              </a:rPr>
              <a:t>DECEASED PROCESS PER APPLICATION </a:t>
            </a:r>
            <a:endParaRPr lang="en-US" sz="2400" dirty="0">
              <a:latin typeface="Baskervil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9929847"/>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1781033" y="2552700"/>
            <a:ext cx="484632"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89549"/>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762000"/>
          </a:xfrm>
        </p:spPr>
        <p:txBody>
          <a:bodyPr>
            <a:noAutofit/>
          </a:bodyPr>
          <a:lstStyle/>
          <a:p>
            <a:pPr algn="ctr"/>
            <a:r>
              <a:rPr lang="en-GB" sz="2400" b="1" dirty="0" smtClean="0">
                <a:latin typeface="Baskerville" pitchFamily="18" charset="0"/>
              </a:rPr>
              <a:t>LUMPSUM PROGRAMME WITHDRAWAL &amp; ANNUITY PER APPLICATION </a:t>
            </a:r>
            <a:endParaRPr lang="en-US" sz="2400" b="1" dirty="0">
              <a:latin typeface="Baskerville" pitchFamily="18" charset="0"/>
            </a:endParaRPr>
          </a:p>
        </p:txBody>
      </p:sp>
      <p:graphicFrame>
        <p:nvGraphicFramePr>
          <p:cNvPr id="4" name="Content Placeholder 3">
            <a:hlinkClick r:id="" action="ppaction://noaction" highlightClick="1"/>
          </p:cNvPr>
          <p:cNvGraphicFramePr>
            <a:graphicFrameLocks noGrp="1"/>
          </p:cNvGraphicFramePr>
          <p:nvPr>
            <p:ph idx="1"/>
            <p:extLst>
              <p:ext uri="{D42A27DB-BD31-4B8C-83A1-F6EECF244321}">
                <p14:modId xmlns:p14="http://schemas.microsoft.com/office/powerpoint/2010/main" val="1376293898"/>
              </p:ext>
            </p:extLst>
          </p:nvPr>
        </p:nvGraphicFramePr>
        <p:xfrm>
          <a:off x="457200" y="1143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029178"/>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PROGRAMMED WITHDRAWAL</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12</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pic>
        <p:nvPicPr>
          <p:cNvPr id="2054" name="Picture 6" descr="http://cdn.24.co.za/files/Cms/General/d/176/cc953c44cb32420a9d4da8c4adaf9ec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2"/>
            <a:ext cx="4191000" cy="53339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ROF76tqrbmN8L5pgUKB610tDRtoBKVp6IZq2jeCTzqDxrTTZJQ9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62002"/>
            <a:ext cx="4038600" cy="5562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PROGRAMMED WITHDRAWAL</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13</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sp>
        <p:nvSpPr>
          <p:cNvPr id="3" name="Rectangle 2"/>
          <p:cNvSpPr/>
          <p:nvPr/>
        </p:nvSpPr>
        <p:spPr>
          <a:xfrm>
            <a:off x="699247" y="1394884"/>
            <a:ext cx="7010400" cy="3970318"/>
          </a:xfrm>
          <a:prstGeom prst="rect">
            <a:avLst/>
          </a:prstGeom>
        </p:spPr>
        <p:txBody>
          <a:bodyPr wrap="square">
            <a:spAutoFit/>
          </a:bodyPr>
          <a:lstStyle/>
          <a:p>
            <a:pPr algn="just"/>
            <a:endParaRPr lang="en-US" b="1" dirty="0" smtClean="0">
              <a:latin typeface="Baskerville" pitchFamily="18" charset="0"/>
            </a:endParaRPr>
          </a:p>
          <a:p>
            <a:pPr algn="just"/>
            <a:r>
              <a:rPr lang="en-US" dirty="0" smtClean="0">
                <a:latin typeface="Baskerville" pitchFamily="18" charset="0"/>
              </a:rPr>
              <a:t>This </a:t>
            </a:r>
            <a:r>
              <a:rPr lang="en-US" dirty="0">
                <a:latin typeface="Baskerville" pitchFamily="18" charset="0"/>
              </a:rPr>
              <a:t>refers to periodic pension payments to a retiree from his or her pension balance, calculated on the basis of an expected life span. Although withdrawals can be made on a monthly or quarterly basis from a retiree’s account, the balance in the retiree account continues to be invested, giving it the potential for continuous tax-free growth</a:t>
            </a:r>
            <a:r>
              <a:rPr lang="en-US" dirty="0" smtClean="0">
                <a:latin typeface="Baskerville" pitchFamily="18" charset="0"/>
              </a:rPr>
              <a:t>.</a:t>
            </a:r>
          </a:p>
          <a:p>
            <a:pPr algn="just"/>
            <a:endParaRPr lang="en-US" dirty="0">
              <a:latin typeface="Baskerville" pitchFamily="18" charset="0"/>
            </a:endParaRPr>
          </a:p>
          <a:p>
            <a:pPr algn="just"/>
            <a:r>
              <a:rPr lang="en-US" dirty="0">
                <a:latin typeface="Baskerville" pitchFamily="18" charset="0"/>
              </a:rPr>
              <a:t>The Programmed Withdrawal option can only be provided by a Pension Fund Administrator (PFA) and, by regulation, the implied rate of return currently used in computing the periodic withdrawals is 8% per annum. In the event of the death of a retiree on Programmed Withdrawal at any point in time, the deceased’s outstanding balance (if any), as well as interest accrued, would be paid *en-bloc to anyone who is a beneficiary as named in a Will admitted to Probate or Letter of Administration.</a:t>
            </a:r>
          </a:p>
        </p:txBody>
      </p:sp>
      <p:sp>
        <p:nvSpPr>
          <p:cNvPr id="5" name="Rectangle 4"/>
          <p:cNvSpPr/>
          <p:nvPr/>
        </p:nvSpPr>
        <p:spPr>
          <a:xfrm>
            <a:off x="757518" y="5950558"/>
            <a:ext cx="7848600" cy="646331"/>
          </a:xfrm>
          <a:prstGeom prst="rect">
            <a:avLst/>
          </a:prstGeom>
        </p:spPr>
        <p:txBody>
          <a:bodyPr wrap="square">
            <a:spAutoFit/>
          </a:bodyPr>
          <a:lstStyle/>
          <a:p>
            <a:r>
              <a:rPr lang="en-US" b="1" i="1" dirty="0">
                <a:solidFill>
                  <a:srgbClr val="990033"/>
                </a:solidFill>
                <a:latin typeface="Baskerville" pitchFamily="18" charset="0"/>
              </a:rPr>
              <a:t>*en-bloc refers to a pay-out of all funds in a contributor’s pension account</a:t>
            </a:r>
            <a:endParaRPr lang="en-US" i="1" dirty="0">
              <a:solidFill>
                <a:srgbClr val="990033"/>
              </a:solidFill>
              <a:latin typeface="Baskerville" pitchFamily="18" charset="0"/>
            </a:endParaRPr>
          </a:p>
        </p:txBody>
      </p:sp>
    </p:spTree>
    <p:extLst>
      <p:ext uri="{BB962C8B-B14F-4D97-AF65-F5344CB8AC3E}">
        <p14:creationId xmlns:p14="http://schemas.microsoft.com/office/powerpoint/2010/main" val="832033532"/>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FEATURES OF PROGRAMMED WITHDRAWAL</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14</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sp>
        <p:nvSpPr>
          <p:cNvPr id="5" name="TextBox 4"/>
          <p:cNvSpPr txBox="1"/>
          <p:nvPr/>
        </p:nvSpPr>
        <p:spPr>
          <a:xfrm>
            <a:off x="637092" y="946666"/>
            <a:ext cx="7973508" cy="5016758"/>
          </a:xfrm>
          <a:prstGeom prst="rect">
            <a:avLst/>
          </a:prstGeom>
          <a:noFill/>
        </p:spPr>
        <p:txBody>
          <a:bodyPr wrap="square" rtlCol="0">
            <a:spAutoFit/>
          </a:bodyPr>
          <a:lstStyle/>
          <a:p>
            <a:pPr marL="285750" indent="-285750">
              <a:buFont typeface="Arial" pitchFamily="34" charset="0"/>
              <a:buChar char="•"/>
            </a:pPr>
            <a:r>
              <a:rPr lang="en-GB" sz="2000" dirty="0">
                <a:latin typeface="Baskerville" pitchFamily="18" charset="0"/>
              </a:rPr>
              <a:t>Product of a Pension Fund Administrator (PFA) </a:t>
            </a: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Retiree can collect lump sum, provided monthly pension is ≥ 50% of last </a:t>
            </a:r>
            <a:r>
              <a:rPr lang="en-GB" sz="2000" dirty="0" smtClean="0">
                <a:latin typeface="Baskerville" pitchFamily="18" charset="0"/>
              </a:rPr>
              <a:t>pay</a:t>
            </a:r>
          </a:p>
          <a:p>
            <a:pPr marL="285750" indent="-285750">
              <a:buFont typeface="Arial" pitchFamily="34" charset="0"/>
              <a:buChar char="•"/>
            </a:pPr>
            <a:r>
              <a:rPr lang="en-GB" sz="2000" dirty="0">
                <a:latin typeface="Baskerville" pitchFamily="18" charset="0"/>
              </a:rPr>
              <a:t>Retirees receive periodic account </a:t>
            </a:r>
            <a:r>
              <a:rPr lang="en-GB" sz="2000" dirty="0" smtClean="0">
                <a:latin typeface="Baskerville" pitchFamily="18" charset="0"/>
              </a:rPr>
              <a:t>statements</a:t>
            </a:r>
          </a:p>
          <a:p>
            <a:pPr marL="285750" indent="-285750">
              <a:buFont typeface="Arial" pitchFamily="34" charset="0"/>
              <a:buChar char="•"/>
            </a:pPr>
            <a:r>
              <a:rPr lang="en-US" sz="2000" dirty="0">
                <a:latin typeface="Baskerville" pitchFamily="18" charset="0"/>
              </a:rPr>
              <a:t>Pension payment can be made either monthly or quarterly, as the retiree desires</a:t>
            </a:r>
            <a:r>
              <a:rPr lang="en-US" sz="2000" dirty="0" smtClean="0">
                <a:latin typeface="Baskerville" pitchFamily="18" charset="0"/>
              </a:rPr>
              <a:t>.</a:t>
            </a:r>
          </a:p>
          <a:p>
            <a:pPr marL="285750" indent="-285750">
              <a:buFont typeface="Arial" pitchFamily="34" charset="0"/>
              <a:buChar char="•"/>
            </a:pPr>
            <a:r>
              <a:rPr lang="en-US" sz="2000" dirty="0">
                <a:latin typeface="Baskerville" pitchFamily="18" charset="0"/>
              </a:rPr>
              <a:t>Pension payments commence from the date of retirement i.e. includes pension arrears (if any) and other payments spread over an expected life span</a:t>
            </a:r>
            <a:r>
              <a:rPr lang="en-US" sz="2000" dirty="0" smtClean="0">
                <a:latin typeface="Baskerville" pitchFamily="18" charset="0"/>
              </a:rPr>
              <a:t>.</a:t>
            </a:r>
          </a:p>
          <a:p>
            <a:pPr marL="285750" indent="-285750">
              <a:buFont typeface="Arial" pitchFamily="34" charset="0"/>
              <a:buChar char="•"/>
            </a:pPr>
            <a:r>
              <a:rPr lang="en-US" sz="2000" dirty="0">
                <a:latin typeface="Baskerville" pitchFamily="18" charset="0"/>
              </a:rPr>
              <a:t>Whenever the retiree dies, the beneficiary under a will or Letter of Administration is paid the total</a:t>
            </a:r>
            <a:r>
              <a:rPr lang="en-US" sz="2000" dirty="0">
                <a:latin typeface="Baskerville" pitchFamily="18" charset="0"/>
              </a:rPr>
              <a:t> balance in the RSA. </a:t>
            </a:r>
            <a:r>
              <a:rPr lang="en-GB" sz="2000" dirty="0">
                <a:latin typeface="Baskerville" pitchFamily="18" charset="0"/>
              </a:rPr>
              <a:t>i.e., contributions plus accrued interest, is paid to beneficiaries of the </a:t>
            </a:r>
            <a:r>
              <a:rPr lang="en-GB" sz="2000" dirty="0" smtClean="0">
                <a:latin typeface="Baskerville" pitchFamily="18" charset="0"/>
              </a:rPr>
              <a:t>deceased</a:t>
            </a:r>
          </a:p>
          <a:p>
            <a:pPr marL="285750" indent="-285750">
              <a:buFont typeface="Arial" pitchFamily="34" charset="0"/>
              <a:buChar char="•"/>
            </a:pPr>
            <a:r>
              <a:rPr lang="en-GB" sz="2000" dirty="0">
                <a:latin typeface="Baskerville" pitchFamily="18" charset="0"/>
              </a:rPr>
              <a:t>Programmed Withdrawal retirees’ assets are managed by a PFA and held by Pension Fund Custodian for proper monitoring of compliance with Investment guidelines, safety, and delineation of functions between the administrator and custodian</a:t>
            </a:r>
            <a:endParaRPr lang="en-US" sz="2000" dirty="0">
              <a:latin typeface="Baskerville" pitchFamily="18" charset="0"/>
            </a:endParaRPr>
          </a:p>
        </p:txBody>
      </p:sp>
    </p:spTree>
    <p:extLst>
      <p:ext uri="{BB962C8B-B14F-4D97-AF65-F5344CB8AC3E}">
        <p14:creationId xmlns:p14="http://schemas.microsoft.com/office/powerpoint/2010/main" val="2423227194"/>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924800" cy="685800"/>
          </a:xfrm>
        </p:spPr>
        <p:txBody>
          <a:bodyPr/>
          <a:lstStyle/>
          <a:p>
            <a:r>
              <a:rPr lang="en-US" sz="2400" b="1" dirty="0" smtClean="0">
                <a:latin typeface="Baskerville" pitchFamily="18" charset="0"/>
              </a:rPr>
              <a:t>FEATURES OF PROGRAMMED WITHDRAWAL CONT’D</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15</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sp>
        <p:nvSpPr>
          <p:cNvPr id="5" name="TextBox 4"/>
          <p:cNvSpPr txBox="1"/>
          <p:nvPr/>
        </p:nvSpPr>
        <p:spPr>
          <a:xfrm>
            <a:off x="690282" y="1103094"/>
            <a:ext cx="7848600" cy="5016758"/>
          </a:xfrm>
          <a:prstGeom prst="rect">
            <a:avLst/>
          </a:prstGeom>
          <a:noFill/>
        </p:spPr>
        <p:txBody>
          <a:bodyPr wrap="square" rtlCol="0">
            <a:spAutoFit/>
          </a:bodyPr>
          <a:lstStyle/>
          <a:p>
            <a:pPr marL="285750" indent="-285750">
              <a:buFont typeface="Arial" pitchFamily="34" charset="0"/>
              <a:buChar char="•"/>
            </a:pPr>
            <a:r>
              <a:rPr lang="en-GB" sz="2000" dirty="0">
                <a:latin typeface="Baskerville" pitchFamily="18" charset="0"/>
              </a:rPr>
              <a:t>Returns on investment are added to the RSA balance</a:t>
            </a:r>
            <a:r>
              <a:rPr lang="en-GB" sz="2000" dirty="0" smtClean="0">
                <a:latin typeface="Baskerville" pitchFamily="18" charset="0"/>
              </a:rPr>
              <a:t>.</a:t>
            </a:r>
          </a:p>
          <a:p>
            <a:pPr marL="285750" indent="-285750">
              <a:buFont typeface="Arial" pitchFamily="34" charset="0"/>
              <a:buChar char="•"/>
            </a:pP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A retiree on PW with a PFA can choose to terminate the PW and enter into an Annuity contract with an Insurance company at any time. However, a retiree cannot change from Annuity mode to PW mode</a:t>
            </a:r>
            <a:r>
              <a:rPr lang="en-GB" sz="2000" dirty="0" smtClean="0">
                <a:latin typeface="Baskerville" pitchFamily="18" charset="0"/>
              </a:rPr>
              <a:t>.</a:t>
            </a:r>
          </a:p>
          <a:p>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A retiree on PW with a PFA will be able to move to another PFA in line with the Pension Reform Act when the transfer window opens</a:t>
            </a:r>
            <a:r>
              <a:rPr lang="en-GB" sz="2000" dirty="0" smtClean="0">
                <a:latin typeface="Baskerville" pitchFamily="18" charset="0"/>
              </a:rPr>
              <a:t>.</a:t>
            </a:r>
          </a:p>
          <a:p>
            <a:pPr marL="285750" indent="-285750">
              <a:buFont typeface="Arial" pitchFamily="34" charset="0"/>
              <a:buChar char="•"/>
            </a:pP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A retiree on PW who secures another employment after retirement can continue to contribute to his RSA. The contributions received after retirement will be credited to the retiree’s account as Voluntary Contributions (VC) and can be accessed any time</a:t>
            </a:r>
            <a:r>
              <a:rPr lang="en-GB" sz="2000" dirty="0" smtClean="0">
                <a:latin typeface="Baskerville" pitchFamily="18" charset="0"/>
              </a:rPr>
              <a:t>.</a:t>
            </a:r>
          </a:p>
          <a:p>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Pension is paid to the retiree over an expected lifetime until the RSA balance runs out.</a:t>
            </a:r>
            <a:endParaRPr lang="en-GB" sz="2000" dirty="0" smtClean="0">
              <a:latin typeface="Baskerville" pitchFamily="18" charset="0"/>
            </a:endParaRPr>
          </a:p>
        </p:txBody>
      </p:sp>
    </p:spTree>
    <p:extLst>
      <p:ext uri="{BB962C8B-B14F-4D97-AF65-F5344CB8AC3E}">
        <p14:creationId xmlns:p14="http://schemas.microsoft.com/office/powerpoint/2010/main" val="380817747"/>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ANNUITY</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16</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pic>
        <p:nvPicPr>
          <p:cNvPr id="9220" name="Picture 4" descr="https://encrypted-tbn2.gstatic.com/images?q=tbn:ANd9GcQzLNS2R_wglWqK6mF7jK5tyJ0GiBWJ-Meo5H4kHRv7zxS6UKx3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12268"/>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ANNUITY</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17</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318247"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sp>
        <p:nvSpPr>
          <p:cNvPr id="3" name="Rectangle 2"/>
          <p:cNvSpPr/>
          <p:nvPr/>
        </p:nvSpPr>
        <p:spPr>
          <a:xfrm>
            <a:off x="510988" y="1180743"/>
            <a:ext cx="7239000" cy="4801314"/>
          </a:xfrm>
          <a:prstGeom prst="rect">
            <a:avLst/>
          </a:prstGeom>
        </p:spPr>
        <p:txBody>
          <a:bodyPr wrap="square">
            <a:spAutoFit/>
          </a:bodyPr>
          <a:lstStyle/>
          <a:p>
            <a:pPr algn="just"/>
            <a:r>
              <a:rPr lang="en-US" dirty="0" smtClean="0">
                <a:latin typeface="Baskerville" pitchFamily="18" charset="0"/>
              </a:rPr>
              <a:t>An </a:t>
            </a:r>
            <a:r>
              <a:rPr lang="en-US" dirty="0">
                <a:latin typeface="Baskerville" pitchFamily="18" charset="0"/>
              </a:rPr>
              <a:t>annuity provides a retiree with monthly or quarterly income for life after retirement and is usually guaranteed for a period of 10 years. A retiree can buy an annuity using the balance in his or her pension account after receiving a lump sum payment from the PFA. It can only be purchased from a Life Insurance Company licensed by the National Insurance Commission</a:t>
            </a:r>
            <a:r>
              <a:rPr lang="en-US" dirty="0" smtClean="0">
                <a:latin typeface="Baskerville" pitchFamily="18" charset="0"/>
              </a:rPr>
              <a:t>.</a:t>
            </a:r>
          </a:p>
          <a:p>
            <a:pPr algn="just"/>
            <a:endParaRPr lang="en-US" dirty="0">
              <a:latin typeface="Baskerville" pitchFamily="18" charset="0"/>
            </a:endParaRPr>
          </a:p>
          <a:p>
            <a:pPr algn="just"/>
            <a:r>
              <a:rPr lang="en-US" dirty="0" smtClean="0">
                <a:latin typeface="Baskerville" pitchFamily="18" charset="0"/>
              </a:rPr>
              <a:t>The </a:t>
            </a:r>
            <a:r>
              <a:rPr lang="en-US" dirty="0">
                <a:latin typeface="Baskerville" pitchFamily="18" charset="0"/>
              </a:rPr>
              <a:t>10-year guaranteed period means that if a retiree dies before its expiration, monthly annuities will continue to be paid for the remaining period up to 10 years to a designated beneficiary. For example, if a retiree has been paid annuity benefits for 7yrs and then dies, the insurance company will continue to make payments for only the remaining guaranteed period of 3 years to the designated beneficiary. </a:t>
            </a:r>
            <a:endParaRPr lang="en-US" dirty="0">
              <a:latin typeface="Baskerville" pitchFamily="18" charset="0"/>
            </a:endParaRPr>
          </a:p>
          <a:p>
            <a:pPr algn="just"/>
            <a:r>
              <a:rPr lang="en-US" dirty="0" smtClean="0">
                <a:latin typeface="Baskerville" pitchFamily="18" charset="0"/>
              </a:rPr>
              <a:t>Also</a:t>
            </a:r>
            <a:r>
              <a:rPr lang="en-US" dirty="0">
                <a:latin typeface="Baskerville" pitchFamily="18" charset="0"/>
              </a:rPr>
              <a:t>, in the event a retiree dies after the expiration of the guaranteed period, nothing would be paid to the beneficiary(</a:t>
            </a:r>
            <a:r>
              <a:rPr lang="en-US" dirty="0" err="1">
                <a:latin typeface="Baskerville" pitchFamily="18" charset="0"/>
              </a:rPr>
              <a:t>ies</a:t>
            </a:r>
            <a:r>
              <a:rPr lang="en-US" dirty="0">
                <a:latin typeface="Baskerville" pitchFamily="18" charset="0"/>
              </a:rPr>
              <a:t>). However, an annuity ensures that a retiree will receive a monthly or quarterly income up until the point of death, irrespective of whether or not the retiree’s actual pension contributions accumulated during active years of service gets exhausted</a:t>
            </a:r>
            <a:r>
              <a:rPr lang="en-US" b="1" dirty="0">
                <a:latin typeface="Baskerville" pitchFamily="18" charset="0"/>
              </a:rPr>
              <a:t>.</a:t>
            </a:r>
          </a:p>
        </p:txBody>
      </p:sp>
      <p:pic>
        <p:nvPicPr>
          <p:cNvPr id="9218" name="Picture 2" descr="http://personal-injury-lawyer-s.com/wp-content/uploads/2015/01/Annu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914400"/>
            <a:ext cx="1219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87967"/>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US" sz="2400" b="1" dirty="0" smtClean="0">
                <a:latin typeface="Baskerville" pitchFamily="18" charset="0"/>
              </a:rPr>
              <a:t>FEATURES OF ANNUITY</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18</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228600" y="762000"/>
            <a:ext cx="8382000" cy="646331"/>
          </a:xfrm>
          <a:prstGeom prst="rect">
            <a:avLst/>
          </a:prstGeom>
        </p:spPr>
        <p:txBody>
          <a:bodyPr wrap="square">
            <a:spAutoFit/>
          </a:bodyPr>
          <a:lstStyle/>
          <a:p>
            <a:endParaRPr lang="en-US" dirty="0" smtClean="0">
              <a:latin typeface="Baskerville" pitchFamily="18" charset="0"/>
            </a:endParaRPr>
          </a:p>
          <a:p>
            <a:endParaRPr lang="en-US" dirty="0" smtClean="0">
              <a:latin typeface="Baskerville" pitchFamily="18" charset="0"/>
            </a:endParaRPr>
          </a:p>
        </p:txBody>
      </p:sp>
      <p:sp>
        <p:nvSpPr>
          <p:cNvPr id="7" name="TextBox 6"/>
          <p:cNvSpPr txBox="1"/>
          <p:nvPr/>
        </p:nvSpPr>
        <p:spPr>
          <a:xfrm>
            <a:off x="457200" y="1085165"/>
            <a:ext cx="8305800" cy="4985980"/>
          </a:xfrm>
          <a:prstGeom prst="rect">
            <a:avLst/>
          </a:prstGeom>
          <a:noFill/>
        </p:spPr>
        <p:txBody>
          <a:bodyPr wrap="square" rtlCol="0">
            <a:spAutoFit/>
          </a:bodyPr>
          <a:lstStyle/>
          <a:p>
            <a:pPr marL="285750" indent="-285750">
              <a:buFont typeface="Arial" pitchFamily="34" charset="0"/>
              <a:buChar char="•"/>
            </a:pPr>
            <a:r>
              <a:rPr lang="en-GB" sz="2000" dirty="0">
                <a:latin typeface="Baskerville" pitchFamily="18" charset="0"/>
              </a:rPr>
              <a:t>Product of a Life Insurance </a:t>
            </a:r>
            <a:r>
              <a:rPr lang="en-GB" sz="2000" dirty="0" smtClean="0">
                <a:latin typeface="Baskerville" pitchFamily="18" charset="0"/>
              </a:rPr>
              <a:t>Company</a:t>
            </a:r>
          </a:p>
          <a:p>
            <a:pPr marL="285750" indent="-285750">
              <a:buFont typeface="Arial" pitchFamily="34" charset="0"/>
              <a:buChar char="•"/>
            </a:pPr>
            <a:r>
              <a:rPr lang="en-GB" sz="2000" dirty="0">
                <a:latin typeface="Baskerville" pitchFamily="18" charset="0"/>
              </a:rPr>
              <a:t>Pays pension for life </a:t>
            </a: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Longevity risk is passed to insurance company which pays pension for life </a:t>
            </a: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Retiree can collect lump sum, provided annuity ≥ 50% of last pay </a:t>
            </a:r>
            <a:endParaRPr lang="en-GB" sz="2000" dirty="0" smtClean="0">
              <a:latin typeface="Baskerville" pitchFamily="18" charset="0"/>
            </a:endParaRPr>
          </a:p>
          <a:p>
            <a:pPr marL="285750" indent="-285750">
              <a:buFont typeface="Arial" pitchFamily="34" charset="0"/>
              <a:buChar char="•"/>
            </a:pPr>
            <a:r>
              <a:rPr lang="en-GB" sz="2000" dirty="0">
                <a:latin typeface="Baskerville" pitchFamily="18" charset="0"/>
              </a:rPr>
              <a:t>No statement of account is </a:t>
            </a:r>
            <a:r>
              <a:rPr lang="en-GB" sz="2000" dirty="0" smtClean="0">
                <a:latin typeface="Baskerville" pitchFamily="18" charset="0"/>
              </a:rPr>
              <a:t>given</a:t>
            </a:r>
          </a:p>
          <a:p>
            <a:pPr marL="285750" indent="-285750">
              <a:buFont typeface="Arial" pitchFamily="34" charset="0"/>
              <a:buChar char="•"/>
            </a:pPr>
            <a:r>
              <a:rPr lang="en-GB" sz="2000" dirty="0">
                <a:latin typeface="Baskerville" pitchFamily="18" charset="0"/>
              </a:rPr>
              <a:t>If retiree dies within the first 10yrs of retirement, monthly annuities will be paid up until the 10th year to beneficiaries, because annuity is guaranteed for  a minimum of 10 years; while no payment will be made to beneficiaries if a retiree dies after </a:t>
            </a:r>
            <a:r>
              <a:rPr lang="en-GB" sz="2000" dirty="0" smtClean="0">
                <a:latin typeface="Baskerville" pitchFamily="18" charset="0"/>
              </a:rPr>
              <a:t>10years</a:t>
            </a:r>
          </a:p>
          <a:p>
            <a:pPr marL="285750" indent="-285750">
              <a:buFont typeface="Arial" pitchFamily="34" charset="0"/>
              <a:buChar char="•"/>
            </a:pPr>
            <a:r>
              <a:rPr lang="en-GB" sz="2000" dirty="0">
                <a:latin typeface="Baskerville" pitchFamily="18" charset="0"/>
              </a:rPr>
              <a:t>Annuity Assets are held by the Insurance Company in an annuity </a:t>
            </a:r>
            <a:r>
              <a:rPr lang="en-GB" sz="2000" dirty="0" smtClean="0">
                <a:latin typeface="Baskerville" pitchFamily="18" charset="0"/>
              </a:rPr>
              <a:t>pool</a:t>
            </a:r>
          </a:p>
          <a:p>
            <a:pPr marL="285750" indent="-285750">
              <a:buFont typeface="Arial" pitchFamily="34" charset="0"/>
              <a:buChar char="•"/>
            </a:pPr>
            <a:r>
              <a:rPr lang="en-US" sz="2000" dirty="0">
                <a:latin typeface="Baskerville" pitchFamily="18" charset="0"/>
              </a:rPr>
              <a:t>A retiree on annuity with an Insurance Company can move to another Insurance Company after two years, but cannot change to </a:t>
            </a:r>
            <a:r>
              <a:rPr lang="en-US" sz="2000" dirty="0" smtClean="0">
                <a:latin typeface="Baskerville" pitchFamily="18" charset="0"/>
              </a:rPr>
              <a:t>Programmed </a:t>
            </a:r>
            <a:r>
              <a:rPr lang="en-US" sz="2000" dirty="0">
                <a:latin typeface="Baskerville" pitchFamily="18" charset="0"/>
              </a:rPr>
              <a:t>Withdrawal with a </a:t>
            </a:r>
            <a:r>
              <a:rPr lang="en-US" sz="2000" dirty="0" smtClean="0">
                <a:latin typeface="Baskerville" pitchFamily="18" charset="0"/>
              </a:rPr>
              <a:t>PFA</a:t>
            </a:r>
          </a:p>
          <a:p>
            <a:pPr marL="285750" indent="-285750">
              <a:buFont typeface="Arial" pitchFamily="34" charset="0"/>
              <a:buChar char="•"/>
            </a:pPr>
            <a:r>
              <a:rPr lang="en-US" sz="2000" dirty="0" smtClean="0">
                <a:latin typeface="Baskerville" pitchFamily="18" charset="0"/>
              </a:rPr>
              <a:t>Zero interest on Premium</a:t>
            </a:r>
          </a:p>
          <a:p>
            <a:pPr marL="285750" indent="-285750">
              <a:buFont typeface="Arial" pitchFamily="34" charset="0"/>
              <a:buChar char="•"/>
            </a:pPr>
            <a:r>
              <a:rPr lang="en-US" sz="2000" dirty="0" smtClean="0">
                <a:latin typeface="Baskerville" pitchFamily="18" charset="0"/>
              </a:rPr>
              <a:t>Risk of Inflation</a:t>
            </a:r>
          </a:p>
          <a:p>
            <a:endParaRPr lang="en-US" b="1" dirty="0">
              <a:latin typeface="Baskerville" pitchFamily="18" charset="0"/>
            </a:endParaRPr>
          </a:p>
        </p:txBody>
      </p:sp>
    </p:spTree>
    <p:extLst>
      <p:ext uri="{BB962C8B-B14F-4D97-AF65-F5344CB8AC3E}">
        <p14:creationId xmlns:p14="http://schemas.microsoft.com/office/powerpoint/2010/main" val="559520774"/>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924800" cy="685800"/>
          </a:xfrm>
        </p:spPr>
        <p:txBody>
          <a:bodyPr/>
          <a:lstStyle/>
          <a:p>
            <a:r>
              <a:rPr lang="en-US" sz="2400" b="1" dirty="0" smtClean="0">
                <a:latin typeface="Baskerville" pitchFamily="18" charset="0"/>
              </a:rPr>
              <a:t>DOCUMENTATIONS FOR WITHDRAWAL</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19</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6" name="Rectangle 5"/>
          <p:cNvSpPr/>
          <p:nvPr/>
        </p:nvSpPr>
        <p:spPr>
          <a:xfrm>
            <a:off x="609600" y="609600"/>
            <a:ext cx="7391400" cy="461665"/>
          </a:xfrm>
          <a:prstGeom prst="rect">
            <a:avLst/>
          </a:prstGeom>
        </p:spPr>
        <p:txBody>
          <a:bodyPr wrap="square">
            <a:spAutoFit/>
          </a:bodyPr>
          <a:lstStyle/>
          <a:p>
            <a:r>
              <a:rPr lang="en-US" sz="2400" dirty="0" smtClean="0">
                <a:latin typeface="Baskerville" pitchFamily="18" charset="0"/>
              </a:rPr>
              <a:t> </a:t>
            </a:r>
          </a:p>
        </p:txBody>
      </p:sp>
      <p:sp>
        <p:nvSpPr>
          <p:cNvPr id="7" name="Rectangle 6"/>
          <p:cNvSpPr/>
          <p:nvPr/>
        </p:nvSpPr>
        <p:spPr>
          <a:xfrm>
            <a:off x="609600" y="990600"/>
            <a:ext cx="8001000" cy="6247864"/>
          </a:xfrm>
          <a:prstGeom prst="rect">
            <a:avLst/>
          </a:prstGeom>
        </p:spPr>
        <p:txBody>
          <a:bodyPr wrap="square">
            <a:spAutoFit/>
          </a:bodyPr>
          <a:lstStyle/>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lvl="1"/>
            <a:endParaRPr lang="en-US" sz="2000" dirty="0">
              <a:latin typeface="Baskerville" pitchFamily="18" charset="0"/>
            </a:endParaRPr>
          </a:p>
          <a:p>
            <a:pPr lvl="1"/>
            <a:endParaRPr lang="en-US" sz="2000" dirty="0" smtClean="0">
              <a:latin typeface="Baskerville" pitchFamily="18" charset="0"/>
            </a:endParaRPr>
          </a:p>
          <a:p>
            <a:pPr>
              <a:buFont typeface="Arial" pitchFamily="34" charset="0"/>
              <a:buChar char="•"/>
            </a:pPr>
            <a:endParaRPr lang="en-US" sz="2000" dirty="0" smtClean="0">
              <a:latin typeface="Baskerville" pitchFamily="18" charset="0"/>
            </a:endParaRPr>
          </a:p>
        </p:txBody>
      </p:sp>
      <p:pic>
        <p:nvPicPr>
          <p:cNvPr id="15362" name="Picture 2" descr="http://image.slidesharecdn.com/documentation-ss-090502225901-phpapp01/95/what-is-documentation-and-its-techniques-1-728.jpg?cb=1344773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 y="685800"/>
            <a:ext cx="5791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SEBUUDxQQDxAQFBYVFBQQEBUPFBQPFBUWFhQUFBQYHCkgGBolHRQUITEhJSkrLi4uFx8zODMsNygtLisBCgoKDg0OGw8PFzAcHCQsLCwsLCwtLzcsNy4sKyw1LCwsNyssLDIrKyssMSwsLCwsKzAsLCwsLCwsLSw3LCwsLv/AABEIALsBDQMBIgACEQEDEQH/xAAcAAABBAMBAAAAAAAAAAAAAAAHAAQFBgECAwj/xABQEAABAwICAwsHBwkGBQUAAAABAAIDBBEFEgYhMQcTIkFRYXFyc7GyIyUyNYGRoSQ0NlJis8EUM0JDdIKSwtEmY6Kjw+EVRPDx8hYXRYPS/8QAGgEBAQADAQEAAAAAAAAAAAAAAAECAwUEBv/EAC0RAQACAgECBAQFBQAAAAAAAAABAgMRBCExBRIyQRNhcZEiM0JRgRQjQ9Hw/9oADAMBAAIRAxEAPwA4pJJIEkkkgSSSSBJJJIEkkkgSSSSBJJJIEkkkgSSSSBJJJIEkktDIBtIHSQmxukuD6yMbZIx0vaPxXCTGadu2aEf/AGN/qsJyUjvMM4x2ntEnySiX6S0o/XM9l3dwXB+l1IP1hPQxx/BYznxR+qPuyjBlntSfsnUlWJ9O6RguXPty5Q3xELh/7g01/Rnty5WHucrXLS06idpbFesbmNLckqNU7o8Y/NQyO7RzWfAXUPVbodSfQZDGOq57veTb4LbprFFaveALuIA5zZAjEd0iujqBHvrXNmaGWMYGXOcuZhbYhwvqN+LYuNRUveeG57z9txd3poGqq0jpY/Tnh6GvDz7m3UTNug0bTYOlfztiIH+KyEZK1JV0m3olJJJYqSSSSBJJJIEkkkgSSSSBJJJIEkkkgSS5TVLGC73sYBtLnBoHvUVU6V0bPSnjPUO+eG6CaXGrnyMLrXy8QVSqt0mka7KwTSPIJADMoIGom7jzjiUZVboZk4DYQ1ryGkvkLiATYmwA1+1Y5N+Wdd9Mq680bWaXHnH0Wtb0kuTSXE5XbXkdXg9yZLK+Yvys1+95/wC+js1wY69qo3EpXZ9bnG44yUxc9PsVGsHmUc5eaZ6vfjj8MNXOTOrlsOgLpUvsFUcUxMgkX4it2Ck3noztMVjcu9NjBeATYE8idCpvxqm0FRaymqepX1FKUr6axD5i97272mf5ddJZbUzzyZfEF2wN96aI8rAfeozSOW9K/wBneE7wJ/yaLs29y3NKVutSVpmSLkRVtIHfLqfrR/eBWlxVUxvXiEHWZ4laCVQiVrdYJWheOZB6PSSSWCkkucs7W+k5res4BRVXpVSR+nPHq4mnMfggmUlS6vdLo2+hvkp5A3L8SoWr3VuKGDX9t/F7AroE5JBas3Sax5ytMcV9fBbc+8qGrdJKqQ8OeUg8Waw+CaTY9T1sbPTkY231ngKJqtMaOPbOwnkZd3cgRUSuIu4uJ5ySslXRsXqndLpR+bbLL0ANHxKh6rdScTaKBoNr3keXfAWQ4gPBCTT5Q9Ud6aFwrd0Ksc1xa6OOwJ4EY4hz3UTJpHVSgGSomNxcgSOaNfMDZQ854Duqe5bQHgt6o7kGK+YmSG5Ju83ub38m5OgVH1juHD1z929PGnk19GtA2ld8qj7KTxMT/Mo8RufWRsY1z373I3K1pc7NdhtYa9mtWWHRasdsp5f3gGeIhBdoX5mg/WAPvC3TnRnCDvIbUZmyx5WuaHNNrNHGL3U2zCoh+jfpcT8L2Xz1fDMtusTEQ61uZSvSd7U3FBwRzFRblOaSQBlQ8NADXRxuAGzglwPeFBSlc/NjnHeaT7OngtFqRMe6LxJ+oofY3Lwir3iZ1FDvHTwivfwK/iY8udUNqeYXAuLnnVhoKKZ/oRTP6sTz8QEUNCImtpILNaCYmXIaASco2lXKncu9D56XnfSiF8UL45mPieWtdle0tOUusDY9BVi0J0cqKulY6FrMjWtaXPeG8LKDs28YWm7c75Y7mpovvHq97ig82Dr/AOnGtjUZQbndQfTkgZ0F7j4fxTqXc8yRve+ovkY51mxW9EE2uXcyIYTTGDamm5oZPA5VHl2olL6yncdpyn4lH7R7Q+kdTRPkjc9742ucXSPN3OAJ1Xtxrz8353TdVv8AMV6h0fFqSDsY/AEHGLRqkbspoD1oxJ4rp9FQxNFmxxNHI2NrR8AnCwiBBV7q9W++9thiB2cEuPxULV6a1svpVEgHIyzB8FvR6C1DjFd0bRPradurnUhBoC7JO50oBgJBAbtsLqaVVp62R+t73uJ25nErQnWFd6rQaOOOmcZHu397Q4ahYEX1KVl0Lpo8Qhhs90b2OcczuMZf6qoGt+H7Fkenq5EU6HRumbiz4t6aY2whwa7Xwsx1rvhGHRNxidgjYGCJhAyiwPC2IBQ2BzpQGtc51jqDST7k9/4VMZGMEUmd2sNLSCR7UTY4mtx6wa0DeNgAttT7GhbFaTqP/BALa/RypjDN8jLN8cGtzH9IqVrtBqmKF8sm9hrGlxAcSbAdCvO6H/yv7QzvUvpf8wn7J3cgHejm5++op45TM1jZGggBpJAKb4HoiyXEZ6eSR4FO1vCYAC6/SiLoCfN1P2Y7lX9GfXtb1GoIvTvQ6CkoXyxOlc8Oa3hOBFnGx1AKwaJ6JUj6OnkfCHvfCxzi5zjdxaCdV7Lbda9WP67PEpnQz1dS/s8fhCihtpZh8UWPUUccbGRF0JLA0ZSSJr3HHsHuRdip2N9BrGdVob3IV6cfSGi60P8ArosFAGqD6VntZ/uY0ZUGqD6VntZ/uY0ZFRE4XU5qmqb9R7B7d6Y7ucFLKoYBUed8QZ9qI+008P8A+Vb1rx9pj5yzye0/JVNMI/Kxn60cjfaC1w7iqnMVdtL2aoXckhb7HsI77KjTlfOeIV1yJd/gW3hhEYmdRQ7x48Iog4idRQ8x/wBIr0cCPxMub+WN+h/zWHsmeEK206qeiQ+TQ9mzwhWunXahwbAtu1H5ZJzU8HjciFuMjzY3rnwMQ63aD8tm7GDxEokbjw82M67u5q2NS8hMceNqSfsZPAU9Cj9JDajqOxk8JVR5hZ86puzb4XL1JgotTQ80UfgC8tx/O6fmib4XL1PhY8hF2bPCEDpJJYRFPw93AoDzfguzPQrx9p3hCaYW7yGHno8Kexf88OnwoG+Ln5LRH+8jT3FfWtNzxyfyphip+Q0Z5JI+8J9jHrOk52v/AAQaReu3c9OPEVzoPXk3PAzvcun/AM300/8AMuVL69k54G97kHOT1+3ngPeE8x/1pSdD0zqfX8fPA7vanekXrKj/AHu4oNN0b0ab9oZ4gpjSv5hP2Tu5Q+6R+bg/aI/EFM6T/MJuyd3IGm56fNtP2Y7lAaOev63qN7lO7nR82U/UHcoLR/6QVnZt7gipDdZ9VydePxKW0K9XUv7PH4QondY9VydePxKV0IPm2l/Z4/CFBQtOvpDQ9MPfMiwhNp39IaHph75kWVQGaD6Vu7Wf7liMqDVB9LHdrP8AcMRlQDnC6rLpHVs+uIz/AAwQt/1ERkHauq3vSh5+s9rfZ+TQu/lRiWuvS0wzt6YQ2lrfkxP1Hxu9geLodYrJkLtT3cLKGxxule5xvYNY0XOwonaQRZqWYcZjdbpGsdyGmKOJLgHPa2QNJySPiJFgbFzCDbm41yOfWkcis37adbgWvOCYp33/AKVatnkLyJGOpmhjnDfsrXvLRfJvd8zb7OlUzH/SKu9XSMFyGtB23trvyknWTzlUjSD0ituC+O2SPhxqGeemSuKfiTsctFh8ni7NnhCtVOqxowPIRdmzwhWiAal0ociwHbsx+Wz9lT/iUTtyMWwxnXd+CF27Ifl1RzMp/DdFTcnHmyPrO71m1rkFF6Vm1DU9i/wlSgUPpmbYdVH+4f3Ko81wD5XFzRN8JXqihHkmdRvhC8s0w+Wx9kPCvVFKOA3qt7gg6rCSSIo2EH5LQczgPgpOIcOuHN/KorD3WpaT7MoClIXeWrOdg7kDHEz5upTySReIKQxz1hRnmf3BRmIv82Qc0kfjCkMed8tojzu8KDMvrtvPTnxBco/XruenHeV0qj56i54HeILnfz6Oen/FByrvX0PPA7vanmk3rCi6zu4pnifr2n54X97E80p+fUXXPhcg03SfzMP7RH42qZ0j+Yzdi7wqG3Svm8XbxeNqmsf+Yy9ifCgj9zg+bKfqBQeBfSGr7JvcFNbmp82QdVQuC/SGq7JvcEVJbq/quXrR+IKS0GPm2k7CPwhRu6t6rl6zPEFI6B+rKTsI/CEFE09+kFD0w98yLJQm0++kFD0w+KZFgoA1QfSx3az/AHDEZUGaD6WO7Wf7hiMqAF6UyW0kJG38oiH8VLE096OMD7saeVoPvCB2kYvpOBy1lOP8mBGrC3eRZzDL/Dq/Ba/8n8M/0fy7zszNcOUEe8IT14sGdQD2tJb+CLaFmOx5SR9WSVvszZh4ly/Fa+m31dPwu3W0fRWq7YVQdIPSKvtdsKoWP+ktXB9T2878sedGh5CPqN8IVmgVd0cHkY+o3uCscK7NXAsAu7Gfl9VzCn+7aUWtysebIul/ehHuwHzhVdNOP8liL+5ePNkP7/iK2MFsCg9O3Wwyr7B/cpxV7dDNsLquxd+CI88UY+Xs7MdwXqeD0W9A7l5Zw3XiDeqB4V6nj2DoCDZJJJECCi01g3mFjg9pjlDjquMt1YKLSmlfPUESNAkjGXNqubFCVrWFg4jn9trpx+SjfCBcWbccaAn1ddE7C4g17C4PZqDhf0wpfHyPyqhIIPCOw3/RKChhIiLr8ez27U6kqZmGN2d+YEFpzE2PMgMVe22Mwc8D/E1cpm2xxnPAe8IY/wDqKqZURyue4yMBaC8X4J/7J9HpnMK1lQ8Me9rCy3oiyC94uLY3Tc8T+9ieaV6qyi7Q+FyotRptnxCCokjsI2uaQ03ve2v4KXxnTSCeopXgPYIZLvuNgsR+KCw7pPzaPt4vG1TONO+RS9ifCqlpzpJTT0rRDIHOEsZtYg2D2kn4K0YjXRPopMr2O8idjh9VAx3NX+bIOqofCHf2hqexHcFMbmQ82Q9BURhg/tFUdgO4IqS3UnXwuXpZ4wn+gTvNlJt/MR8X2Uy3UW+a5ulnjCdaBNvhlJ2DOLmQUnT8+f6Hph8UqK+cco96E+n4tj1B0w+OVFUtP/RB7wgD1B9LHdrN9wxGVBiiH9q3dpN9wxF7/rY9vxQBXHvpQ39sp/uYEZ8N1B7fqyPHsJuPgUGMb+k7f2yDn/UwIx0bwJJQSLEtdcka7i20auJa7euJbI9MpBDfS6O0s3atd7Hxj+iI91RNOIrSvP1omO9rXEHxBeLxOu8UT+0vZ4bbWWY+Sg1uxUTH/SV6rDqVFx/0/avHwvW6XN/LH7R4eSj6je4KxQqvYC8CJm30W/ouI2Djsp+KVvL79S7VXAsAW696wquvB9y1GTczHmyH97xlBndaPy+q7SH7pqNO5wPNsHQ7xuWbBZwq1ulOthVV2fe4KyqrbqBthNT1Wj3yMCABYKL4kP3e9i9TN2Ly5o+L4oOlvijXqMIMrCysIjyw16cxSkHUSNSLuKbltK/XEZID9g5m+4qqYluY1UdzC6OcDi9B3uOpTa6VETney3iunE1VcM1WykE860r8JqIARPFJHzubq941Jq5+odIQSk07TLGRew2l3Kt6ixqGXIde97bCVGvdrb0rd7uE32qh9XxeVjFsmY7BxXW1dEBlyXIJtr+sNqZTyHM03N77U5q6pz8pcdhFrCyDrX02Ru1ruW3EeQrIieGZrODDqvxLFdVBzLBuUk3cb7XbE4Ezd7uXnNkDN74r39JBzwvFZomgRSyRgE6musNvInFHpDURVZqGvzTOZZzngOuNQsQuGDl+9neWtfJvjAQ4A+RLuHa/NdcHRA1IYDZpJaDzZgEFhx3TaeqpXwTNiyvtwmtLSMpvy24lL6J7oTKekhhkhe7eo2tzMeDew22KpE8kb2PdC17BHK+FwecxzMFw4G3GDsWuHwB0TXOkjhbwGB0ri0OkcOCwWB16ieQWQWDSrSKKoxSjqGB7IonRh+douMpkcdTSb6iipT6W0T/RqYRf67t78VkAq5ha9gcLFshBB4iGuBCcZTa9ja9r21X5L8qC0YZK12lRcwtc10kxDmkOaRvDNYI1FGdeZHG1QwjUcj9Y1Ha1TNNjdTH+bqKhnMJn2/hvZBIY19KG/tkH3MCMjtVRqvw4+K21rufrLz3PiEn5dFUl2efPvhc4A3fGxoaSBzNCKOhelstZUhk7YgWNNjG1zbg7b3cebYteT2n5w2U94+UrwW8w9sV+5VbTWL0TyxSt2FusWeNR6Criq9plHeOI8kuX2PY5v4rRzq7wS3cK2s0BJWusDfUqJi8we67blmbLm/RzCxIvy2IVzxnJkDXCd7iXXbCWRiwtqfK65aDc6mtueVUmua5tm2axheHBjbuym1tbjrJsV5uJhrWItM9Z9nu5me1t0rHSO8vQuCRnI3V+iP1jhxDi2Keiv/ef4D/uonAx5NvVHcp2JdKHJl563Vj8vqu2i+6ajPoJb/h1PfJfK70jY+m5BbdS14hU/tDB/ltRy0BHm2n6h8TlkxTLW8gH7srh8Aqtuo6sJqNThfevSIP61mzWSrcYxxgH2BVDdWaBhM1gBd0WzV+sagCOjQviw60fjiXpl0tv0mDmc0t7z8V5p0SF8XHaRj/Mj/ovTWU8Tj7QCPhZEaiQ/YPQ7/ZbXd9Ufxf7LUxn7B/d/wB1qIvsR+z/AMUD0xrUxLvZKywZGclKCLEAjkIuq9iuhFHObyQtDtuaO8Zv7FbLLUtQCfE9yjXennLbaw2Vmb2ZgVU8S0JronAmEyNbc5onB4t0bfgvQRYtDGrseYqglrmhwLSDscC0+4rpI/Z0r0XW4RDL+dijk6zAT71UsU3MaWTXEZKc3vwHZm+5ybTQRyO4JXRrtStmK7mlUwHeXRzt4hcxu9x1fFVmvwmopzaeGWO3GWEt9jhqVDemfYatWspZvKDoPeE3p5NXtKyX8MdB/BBJVta6RtnZRa5ORgZmeRrc6212oa02ihjmpxFO6SNhLJGvjaHua9rS08EkXBa5w26tS5udqPQtKV3Ab1R3IO+LT55mvAsHSkgbbDK61zy2Ug0TmWEx5zQineyex8mxwMjpC9uwPN2Fp2khoGxQtU7hR9f+Vyc3QcHny7Ozf3sUgKmI1H5KGO33IHCXfDwpDFvxbvdrBtuCDe99fMoyQ+XZ1H97VJtqgCHmOMzsYWMm4Qe2MgttYHK4hpIBIJAPMLBHznysX7/hVt0MBZUNfmawSB7WXeGveW2Lixu0gcZ2Knzny0X7/hU3hdOX1lHMx8bTT5opGPeGF0bnSua+O+px8s4Fo18EbbrTyI3itEfs24Z1kr9RajxWUfpk9IB7wueI1z5o8j8upzXAgWN2m/Ko2trY4YzJM9kUYIGZ97ZnGzWgNBJJ17BxFb01S2RodG5r2uFw5puCNmo9II9hXzs5OR8PczPln7O1FMUX6RHmgOsbGWWQcj3D2ZiqZjJ1jpV40tbapk5yD7wFRsX2jpXv4feJOZP9uUphOkNVFbe6idvMZC8e511aaDdArmbZWSjkkiYfi0A/FUvB6R0ps0saGjM58jgxjGAgZnOOwXIHKSQApWWiMYa7NHLG4kNkheJIy5vpNvxOFxqIB1hdiHCkx0xq3TyOmksHzzNc4NFgCGhur3IqaLafw09NHDLFLeIZczC1wOsm9iQRtQkx70Y+0aphZMRop90ChdtkfGftxP72gj4qG3TMbp58MkbBNFK4vj4LXgusHgng7UMUkDbQoXxYdtH943+i9Mryvg7iKqcgkEEWINiDm1EHi2K302k1XH6FTOLcRfnHudcIDysIOU26FWt9J0cvXiH8tlJxbqMoHDp4XHlbI5g9xB70BeWFlJYKwlZZSQa2WLLZJBzLVqWrrZYsg4li5SQg7QCOQi6dELBCCr4rodSTjykLGn60XknXPO3b7VU8R3KWE5qed7SAbNlaHi/WFj8EUS1aOYgA+I6C10QPkt+bbbC4P/wmzvgq4YXxBrZWujflHBe0tPJsK9MOjTOuw6OUZZo2St5HtDu9XY82VL9bOv8AylOQ5GDEtzailN2sfAQb+SebX6rrhVTFNzGoYSaeSOZvE194nW6dYJ9yuxQnu8s3qO72p1mXXENHKuGUGWnmADXAkML27RxtuOJMhIiMTu8tH+/3J7TzZXtd9VwPuN1GSu8rH0P7k6zKTG40sTqdiXpRhH5ZSuha4RvJa+NzrlokZewdbXYguF+K4KZ6EYRNSQOZUOYXOlc9rY374GMLWA8IatZbew5OdSmGT54Y3fWY0+2wunQcvmP6i1cc4ddH0Hwa2vGT3UnTptpwfrMHwJCH2KnWOlEjT9n5t3M4dxQ1xQ6x0r38HrENfL9EpHCojLFLC0tbJKI3R5nBgdLE/MIi46hmBNr6swapbDMOmp6SZtYx0JlfFvLJLZi9hcXyBt9TQ0lubjzgKv0mxSUS7EOHJljn6rtQrFhdM2SUNeS2MBz3kayIo2Okfl58rDbnsq3jZ1w9oO8KeoqoxSNkbYlhvY6wRsLTzEEg8xVRigx2lqJBEYPyRryGxytmfKWudqbv7XanNuRcty228VkpGFri1wyuYS1wPE5psR7wVpT4DQtmE2+1AiDg/wDJN6DnGxvvQqM1sl9WYtvbiuulVUGSR8j7ZpHue62zM9xcbc2tBB4OflE/T+LlNXUHgZ8tOftfi5WqkrXU9JV1EOqohELWPsCY45ZC2WRt9htkbfizqhpIwtNnhzDts5pabctitU1wLSqZ88cFXJLVU88jY3tmeZHMMjg0SxPddzXtJvYajax2p7UwGOR7HEExvcwkbCWuLSR7lB6ZSWVhYqSSSSBLCykgwksrCDCxZbJINCFghbrFkHMtWhau1lghA3LFoWJyWrUtUDR8agsT0QpJ9ckEeY/pMG9u/iba6sxYtCxFDHEdyiJzg6CaVlr2a8B418+oqo4noRWw38lvzRsdAd81cRLdR+CPRjWjok2aCzRt7hSxh7XMc27S17S1ws4gXB17LKVD1O6QYNI92eGzjYAtJy3txgqtVAfF+ejki53Nu3+Nt2/FfO8rjZIyWt5em30HGzY7Y4jzddIXTlt4Gn6r+8FC3EzrHSippO4PpXEEGxBuNfGhpWULnAus7g6xYfEr2eHdmrndKlSbFIRlRlK7UnzHLsuGa4weFD2g7wpbMoXFXcOHrjvapUOVR2BWbrkHLOZQReAnyk3W/Eqw0VY6J2ZuVwILXMe3Ox8btTmPafSaeRVzATwpet/VTAcqJKjfSQyCenow2oaczDJUPmhikGx7IiLkjaA5xsQORM3PJJJJJJJJOsknWSVzus3UHqNJJJYqwksrCBJJJIEkkkgwkspIMLCykgwsWWywgxZYstkkGllqWrosIOZasFq6LCiuRatXRrssFNG0JX6OU0t98iYSdpAyk9JG1MXaJ04FgyzeTaFZyFzIU8sMvNP7qRXbn9HJ6UTQeVnAPvaq7Xblbdf5PM9p4hI0PHvFiiq4LmWrJiAWL7nNa17CGNlaw3vG4c3EbW2KGrIHwvyTNMbxxO1e7lXpF4TCvw6KYWmjjlHI9gd3q7TTz0HrOZW7T3A4Kd14IxHfia51v4SbBUq+pVDTAj+c6/8AVSwcofBdj+spMKjuHLOZcQVm6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BUUDxQQDxAQFBYVFBQQEBUPFBQPFBUWFhQUFBQYHCkgGBolHRQUITEhJSkrLi4uFx8zODMsNygtLisBCgoKDg0OGw8PFzAcHCQsLCwsLCwtLzcsNy4sKyw1LCwsNyssLDIrKyssMSwsLCwsKzAsLCwsLCwsLSw3LCwsLv/AABEIALsBDQMBIgACEQEDEQH/xAAcAAABBAMBAAAAAAAAAAAAAAAHAAQFBgECAwj/xABQEAABAwICAwsHBwkGBQUAAAABAAIDBBEFEgYhMQcTIkFRYXFyc7GyIyUyNYGRoSQ0NlJis8EUM0JDdIKSwtEmY6Kjw+EVRPDx8hYXRYPS/8QAGgEBAQADAQEAAAAAAAAAAAAAAAECAwUEBv/EAC0RAQACAgECBAQFBQAAAAAAAAABAgMRBCExBRIyQRNhcZEiM0JRgRQjQ9Hw/9oADAMBAAIRAxEAPwA4pJJIEkkkgSSSSBJJJIEkkkgSSSSBJJJIEkkkgSSSSBJJJIEkktDIBtIHSQmxukuD6yMbZIx0vaPxXCTGadu2aEf/AGN/qsJyUjvMM4x2ntEnySiX6S0o/XM9l3dwXB+l1IP1hPQxx/BYznxR+qPuyjBlntSfsnUlWJ9O6RguXPty5Q3xELh/7g01/Rnty5WHucrXLS06idpbFesbmNLckqNU7o8Y/NQyO7RzWfAXUPVbodSfQZDGOq57veTb4LbprFFaveALuIA5zZAjEd0iujqBHvrXNmaGWMYGXOcuZhbYhwvqN+LYuNRUveeG57z9txd3poGqq0jpY/Tnh6GvDz7m3UTNug0bTYOlfztiIH+KyEZK1JV0m3olJJJYqSSSSBJJJIEkkkgSSSSBJJJIEkkkgSS5TVLGC73sYBtLnBoHvUVU6V0bPSnjPUO+eG6CaXGrnyMLrXy8QVSqt0mka7KwTSPIJADMoIGom7jzjiUZVboZk4DYQ1ryGkvkLiATYmwA1+1Y5N+Wdd9Mq680bWaXHnH0Wtb0kuTSXE5XbXkdXg9yZLK+Yvys1+95/wC+js1wY69qo3EpXZ9bnG44yUxc9PsVGsHmUc5eaZ6vfjj8MNXOTOrlsOgLpUvsFUcUxMgkX4it2Ck3noztMVjcu9NjBeATYE8idCpvxqm0FRaymqepX1FKUr6axD5i97272mf5ddJZbUzzyZfEF2wN96aI8rAfeozSOW9K/wBneE7wJ/yaLs29y3NKVutSVpmSLkRVtIHfLqfrR/eBWlxVUxvXiEHWZ4laCVQiVrdYJWheOZB6PSSSWCkkucs7W+k5res4BRVXpVSR+nPHq4mnMfggmUlS6vdLo2+hvkp5A3L8SoWr3VuKGDX9t/F7AroE5JBas3Sax5ytMcV9fBbc+8qGrdJKqQ8OeUg8Waw+CaTY9T1sbPTkY231ngKJqtMaOPbOwnkZd3cgRUSuIu4uJ5ySslXRsXqndLpR+bbLL0ANHxKh6rdScTaKBoNr3keXfAWQ4gPBCTT5Q9Ud6aFwrd0Ksc1xa6OOwJ4EY4hz3UTJpHVSgGSomNxcgSOaNfMDZQ854Duqe5bQHgt6o7kGK+YmSG5Ju83ub38m5OgVH1juHD1z929PGnk19GtA2ld8qj7KTxMT/Mo8RufWRsY1z373I3K1pc7NdhtYa9mtWWHRasdsp5f3gGeIhBdoX5mg/WAPvC3TnRnCDvIbUZmyx5WuaHNNrNHGL3U2zCoh+jfpcT8L2Xz1fDMtusTEQ61uZSvSd7U3FBwRzFRblOaSQBlQ8NADXRxuAGzglwPeFBSlc/NjnHeaT7OngtFqRMe6LxJ+oofY3Lwir3iZ1FDvHTwivfwK/iY8udUNqeYXAuLnnVhoKKZ/oRTP6sTz8QEUNCImtpILNaCYmXIaASco2lXKncu9D56XnfSiF8UL45mPieWtdle0tOUusDY9BVi0J0cqKulY6FrMjWtaXPeG8LKDs28YWm7c75Y7mpovvHq97ig82Dr/AOnGtjUZQbndQfTkgZ0F7j4fxTqXc8yRve+ovkY51mxW9EE2uXcyIYTTGDamm5oZPA5VHl2olL6yncdpyn4lH7R7Q+kdTRPkjc9742ucXSPN3OAJ1Xtxrz8353TdVv8AMV6h0fFqSDsY/AEHGLRqkbspoD1oxJ4rp9FQxNFmxxNHI2NrR8AnCwiBBV7q9W++9thiB2cEuPxULV6a1svpVEgHIyzB8FvR6C1DjFd0bRPradurnUhBoC7JO50oBgJBAbtsLqaVVp62R+t73uJ25nErQnWFd6rQaOOOmcZHu397Q4ahYEX1KVl0Lpo8Qhhs90b2OcczuMZf6qoGt+H7Fkenq5EU6HRumbiz4t6aY2whwa7Xwsx1rvhGHRNxidgjYGCJhAyiwPC2IBQ2BzpQGtc51jqDST7k9/4VMZGMEUmd2sNLSCR7UTY4mtx6wa0DeNgAttT7GhbFaTqP/BALa/RypjDN8jLN8cGtzH9IqVrtBqmKF8sm9hrGlxAcSbAdCvO6H/yv7QzvUvpf8wn7J3cgHejm5++op45TM1jZGggBpJAKb4HoiyXEZ6eSR4FO1vCYAC6/SiLoCfN1P2Y7lX9GfXtb1GoIvTvQ6CkoXyxOlc8Oa3hOBFnGx1AKwaJ6JUj6OnkfCHvfCxzi5zjdxaCdV7Lbda9WP67PEpnQz1dS/s8fhCihtpZh8UWPUUccbGRF0JLA0ZSSJr3HHsHuRdip2N9BrGdVob3IV6cfSGi60P8ArosFAGqD6VntZ/uY0ZUGqD6VntZ/uY0ZFRE4XU5qmqb9R7B7d6Y7ucFLKoYBUed8QZ9qI+008P8A+Vb1rx9pj5yzye0/JVNMI/Kxn60cjfaC1w7iqnMVdtL2aoXckhb7HsI77KjTlfOeIV1yJd/gW3hhEYmdRQ7x48Iog4idRQ8x/wBIr0cCPxMub+WN+h/zWHsmeEK206qeiQ+TQ9mzwhWunXahwbAtu1H5ZJzU8HjciFuMjzY3rnwMQ63aD8tm7GDxEokbjw82M67u5q2NS8hMceNqSfsZPAU9Cj9JDajqOxk8JVR5hZ86puzb4XL1JgotTQ80UfgC8tx/O6fmib4XL1PhY8hF2bPCEDpJJYRFPw93AoDzfguzPQrx9p3hCaYW7yGHno8Kexf88OnwoG+Ln5LRH+8jT3FfWtNzxyfyphip+Q0Z5JI+8J9jHrOk52v/AAQaReu3c9OPEVzoPXk3PAzvcun/AM300/8AMuVL69k54G97kHOT1+3ngPeE8x/1pSdD0zqfX8fPA7vanekXrKj/AHu4oNN0b0ab9oZ4gpjSv5hP2Tu5Q+6R+bg/aI/EFM6T/MJuyd3IGm56fNtP2Y7lAaOev63qN7lO7nR82U/UHcoLR/6QVnZt7gipDdZ9VydePxKW0K9XUv7PH4QondY9VydePxKV0IPm2l/Z4/CFBQtOvpDQ9MPfMiwhNp39IaHph75kWVQGaD6Vu7Wf7liMqDVB9LHdrP8AcMRlQDnC6rLpHVs+uIz/AAwQt/1ERkHauq3vSh5+s9rfZ+TQu/lRiWuvS0wzt6YQ2lrfkxP1Hxu9geLodYrJkLtT3cLKGxxule5xvYNY0XOwonaQRZqWYcZjdbpGsdyGmKOJLgHPa2QNJySPiJFgbFzCDbm41yOfWkcis37adbgWvOCYp33/AKVatnkLyJGOpmhjnDfsrXvLRfJvd8zb7OlUzH/SKu9XSMFyGtB23trvyknWTzlUjSD0ituC+O2SPhxqGeemSuKfiTsctFh8ni7NnhCtVOqxowPIRdmzwhWiAal0ociwHbsx+Wz9lT/iUTtyMWwxnXd+CF27Ifl1RzMp/DdFTcnHmyPrO71m1rkFF6Vm1DU9i/wlSgUPpmbYdVH+4f3Ko81wD5XFzRN8JXqihHkmdRvhC8s0w+Wx9kPCvVFKOA3qt7gg6rCSSIo2EH5LQczgPgpOIcOuHN/KorD3WpaT7MoClIXeWrOdg7kDHEz5upTySReIKQxz1hRnmf3BRmIv82Qc0kfjCkMed8tojzu8KDMvrtvPTnxBco/XruenHeV0qj56i54HeILnfz6Oen/FByrvX0PPA7vanmk3rCi6zu4pnifr2n54X97E80p+fUXXPhcg03SfzMP7RH42qZ0j+Yzdi7wqG3Svm8XbxeNqmsf+Yy9ifCgj9zg+bKfqBQeBfSGr7JvcFNbmp82QdVQuC/SGq7JvcEVJbq/quXrR+IKS0GPm2k7CPwhRu6t6rl6zPEFI6B+rKTsI/CEFE09+kFD0w98yLJQm0++kFD0w+KZFgoA1QfSx3az/AHDEZUGaD6WO7Wf7hiMqAF6UyW0kJG38oiH8VLE096OMD7saeVoPvCB2kYvpOBy1lOP8mBGrC3eRZzDL/Dq/Ba/8n8M/0fy7zszNcOUEe8IT14sGdQD2tJb+CLaFmOx5SR9WSVvszZh4ly/Fa+m31dPwu3W0fRWq7YVQdIPSKvtdsKoWP+ktXB9T2878sedGh5CPqN8IVmgVd0cHkY+o3uCscK7NXAsAu7Gfl9VzCn+7aUWtysebIul/ehHuwHzhVdNOP8liL+5ePNkP7/iK2MFsCg9O3Wwyr7B/cpxV7dDNsLquxd+CI88UY+Xs7MdwXqeD0W9A7l5Zw3XiDeqB4V6nj2DoCDZJJJECCi01g3mFjg9pjlDjquMt1YKLSmlfPUESNAkjGXNqubFCVrWFg4jn9trpx+SjfCBcWbccaAn1ddE7C4g17C4PZqDhf0wpfHyPyqhIIPCOw3/RKChhIiLr8ez27U6kqZmGN2d+YEFpzE2PMgMVe22Mwc8D/E1cpm2xxnPAe8IY/wDqKqZURyue4yMBaC8X4J/7J9HpnMK1lQ8Me9rCy3oiyC94uLY3Tc8T+9ieaV6qyi7Q+FyotRptnxCCokjsI2uaQ03ve2v4KXxnTSCeopXgPYIZLvuNgsR+KCw7pPzaPt4vG1TONO+RS9ifCqlpzpJTT0rRDIHOEsZtYg2D2kn4K0YjXRPopMr2O8idjh9VAx3NX+bIOqofCHf2hqexHcFMbmQ82Q9BURhg/tFUdgO4IqS3UnXwuXpZ4wn+gTvNlJt/MR8X2Uy3UW+a5ulnjCdaBNvhlJ2DOLmQUnT8+f6Hph8UqK+cco96E+n4tj1B0w+OVFUtP/RB7wgD1B9LHdrN9wxGVBiiH9q3dpN9wxF7/rY9vxQBXHvpQ39sp/uYEZ8N1B7fqyPHsJuPgUGMb+k7f2yDn/UwIx0bwJJQSLEtdcka7i20auJa7euJbI9MpBDfS6O0s3atd7Hxj+iI91RNOIrSvP1omO9rXEHxBeLxOu8UT+0vZ4bbWWY+Sg1uxUTH/SV6rDqVFx/0/avHwvW6XN/LH7R4eSj6je4KxQqvYC8CJm30W/ouI2Djsp+KVvL79S7VXAsAW696wquvB9y1GTczHmyH97xlBndaPy+q7SH7pqNO5wPNsHQ7xuWbBZwq1ulOthVV2fe4KyqrbqBthNT1Wj3yMCABYKL4kP3e9i9TN2Ly5o+L4oOlvijXqMIMrCysIjyw16cxSkHUSNSLuKbltK/XEZID9g5m+4qqYluY1UdzC6OcDi9B3uOpTa6VETney3iunE1VcM1WykE860r8JqIARPFJHzubq941Jq5+odIQSk07TLGRew2l3Kt6ixqGXIde97bCVGvdrb0rd7uE32qh9XxeVjFsmY7BxXW1dEBlyXIJtr+sNqZTyHM03N77U5q6pz8pcdhFrCyDrX02Ru1ruW3EeQrIieGZrODDqvxLFdVBzLBuUk3cb7XbE4Ezd7uXnNkDN74r39JBzwvFZomgRSyRgE6musNvInFHpDURVZqGvzTOZZzngOuNQsQuGDl+9neWtfJvjAQ4A+RLuHa/NdcHRA1IYDZpJaDzZgEFhx3TaeqpXwTNiyvtwmtLSMpvy24lL6J7oTKekhhkhe7eo2tzMeDew22KpE8kb2PdC17BHK+FwecxzMFw4G3GDsWuHwB0TXOkjhbwGB0ri0OkcOCwWB16ieQWQWDSrSKKoxSjqGB7IonRh+douMpkcdTSb6iipT6W0T/RqYRf67t78VkAq5ha9gcLFshBB4iGuBCcZTa9ja9r21X5L8qC0YZK12lRcwtc10kxDmkOaRvDNYI1FGdeZHG1QwjUcj9Y1Ha1TNNjdTH+bqKhnMJn2/hvZBIY19KG/tkH3MCMjtVRqvw4+K21rufrLz3PiEn5dFUl2efPvhc4A3fGxoaSBzNCKOhelstZUhk7YgWNNjG1zbg7b3cebYteT2n5w2U94+UrwW8w9sV+5VbTWL0TyxSt2FusWeNR6Criq9plHeOI8kuX2PY5v4rRzq7wS3cK2s0BJWusDfUqJi8we67blmbLm/RzCxIvy2IVzxnJkDXCd7iXXbCWRiwtqfK65aDc6mtueVUmua5tm2axheHBjbuym1tbjrJsV5uJhrWItM9Z9nu5me1t0rHSO8vQuCRnI3V+iP1jhxDi2Keiv/ef4D/uonAx5NvVHcp2JdKHJl563Vj8vqu2i+6ajPoJb/h1PfJfK70jY+m5BbdS14hU/tDB/ltRy0BHm2n6h8TlkxTLW8gH7srh8Aqtuo6sJqNThfevSIP61mzWSrcYxxgH2BVDdWaBhM1gBd0WzV+sagCOjQviw60fjiXpl0tv0mDmc0t7z8V5p0SF8XHaRj/Mj/ovTWU8Tj7QCPhZEaiQ/YPQ7/ZbXd9Ufxf7LUxn7B/d/wB1qIvsR+z/AMUD0xrUxLvZKywZGclKCLEAjkIuq9iuhFHObyQtDtuaO8Zv7FbLLUtQCfE9yjXennLbaw2Vmb2ZgVU8S0JronAmEyNbc5onB4t0bfgvQRYtDGrseYqglrmhwLSDscC0+4rpI/Z0r0XW4RDL+dijk6zAT71UsU3MaWTXEZKc3vwHZm+5ybTQRyO4JXRrtStmK7mlUwHeXRzt4hcxu9x1fFVmvwmopzaeGWO3GWEt9jhqVDemfYatWspZvKDoPeE3p5NXtKyX8MdB/BBJVta6RtnZRa5ORgZmeRrc6212oa02ihjmpxFO6SNhLJGvjaHua9rS08EkXBa5w26tS5udqPQtKV3Ab1R3IO+LT55mvAsHSkgbbDK61zy2Ug0TmWEx5zQineyex8mxwMjpC9uwPN2Fp2khoGxQtU7hR9f+Vyc3QcHny7Ozf3sUgKmI1H5KGO33IHCXfDwpDFvxbvdrBtuCDe99fMoyQ+XZ1H97VJtqgCHmOMzsYWMm4Qe2MgttYHK4hpIBIJAPMLBHznysX7/hVt0MBZUNfmawSB7WXeGveW2Lixu0gcZ2Knzny0X7/hU3hdOX1lHMx8bTT5opGPeGF0bnSua+O+px8s4Fo18EbbrTyI3itEfs24Z1kr9RajxWUfpk9IB7wueI1z5o8j8upzXAgWN2m/Ko2trY4YzJM9kUYIGZ97ZnGzWgNBJJ17BxFb01S2RodG5r2uFw5puCNmo9II9hXzs5OR8PczPln7O1FMUX6RHmgOsbGWWQcj3D2ZiqZjJ1jpV40tbapk5yD7wFRsX2jpXv4feJOZP9uUphOkNVFbe6idvMZC8e511aaDdArmbZWSjkkiYfi0A/FUvB6R0ps0saGjM58jgxjGAgZnOOwXIHKSQApWWiMYa7NHLG4kNkheJIy5vpNvxOFxqIB1hdiHCkx0xq3TyOmksHzzNc4NFgCGhur3IqaLafw09NHDLFLeIZczC1wOsm9iQRtQkx70Y+0aphZMRop90ChdtkfGftxP72gj4qG3TMbp58MkbBNFK4vj4LXgusHgng7UMUkDbQoXxYdtH943+i9Mryvg7iKqcgkEEWINiDm1EHi2K302k1XH6FTOLcRfnHudcIDysIOU26FWt9J0cvXiH8tlJxbqMoHDp4XHlbI5g9xB70BeWFlJYKwlZZSQa2WLLZJBzLVqWrrZYsg4li5SQg7QCOQi6dELBCCr4rodSTjykLGn60XknXPO3b7VU8R3KWE5qed7SAbNlaHi/WFj8EUS1aOYgA+I6C10QPkt+bbbC4P/wmzvgq4YXxBrZWujflHBe0tPJsK9MOjTOuw6OUZZo2St5HtDu9XY82VL9bOv8AylOQ5GDEtzailN2sfAQb+SebX6rrhVTFNzGoYSaeSOZvE194nW6dYJ9yuxQnu8s3qO72p1mXXENHKuGUGWnmADXAkML27RxtuOJMhIiMTu8tH+/3J7TzZXtd9VwPuN1GSu8rH0P7k6zKTG40sTqdiXpRhH5ZSuha4RvJa+NzrlokZewdbXYguF+K4KZ6EYRNSQOZUOYXOlc9rY374GMLWA8IatZbew5OdSmGT54Y3fWY0+2wunQcvmP6i1cc4ddH0Hwa2vGT3UnTptpwfrMHwJCH2KnWOlEjT9n5t3M4dxQ1xQ6x0r38HrENfL9EpHCojLFLC0tbJKI3R5nBgdLE/MIi46hmBNr6swapbDMOmp6SZtYx0JlfFvLJLZi9hcXyBt9TQ0lubjzgKv0mxSUS7EOHJljn6rtQrFhdM2SUNeS2MBz3kayIo2Okfl58rDbnsq3jZ1w9oO8KeoqoxSNkbYlhvY6wRsLTzEEg8xVRigx2lqJBEYPyRryGxytmfKWudqbv7XanNuRcty228VkpGFri1wyuYS1wPE5psR7wVpT4DQtmE2+1AiDg/wDJN6DnGxvvQqM1sl9WYtvbiuulVUGSR8j7ZpHue62zM9xcbc2tBB4OflE/T+LlNXUHgZ8tOftfi5WqkrXU9JV1EOqohELWPsCY45ZC2WRt9htkbfizqhpIwtNnhzDts5pabctitU1wLSqZ88cFXJLVU88jY3tmeZHMMjg0SxPddzXtJvYajax2p7UwGOR7HEExvcwkbCWuLSR7lB6ZSWVhYqSSSSBLCykgwksrCDCxZbJINCFghbrFkHMtWhau1lghA3LFoWJyWrUtUDR8agsT0QpJ9ckEeY/pMG9u/iba6sxYtCxFDHEdyiJzg6CaVlr2a8B418+oqo4noRWw38lvzRsdAd81cRLdR+CPRjWjok2aCzRt7hSxh7XMc27S17S1ws4gXB17LKVD1O6QYNI92eGzjYAtJy3txgqtVAfF+ejki53Nu3+Nt2/FfO8rjZIyWt5em30HGzY7Y4jzddIXTlt4Gn6r+8FC3EzrHSippO4PpXEEGxBuNfGhpWULnAus7g6xYfEr2eHdmrndKlSbFIRlRlK7UnzHLsuGa4weFD2g7wpbMoXFXcOHrjvapUOVR2BWbrkHLOZQReAnyk3W/Eqw0VY6J2ZuVwILXMe3Ox8btTmPafSaeRVzATwpet/VTAcqJKjfSQyCenow2oaczDJUPmhikGx7IiLkjaA5xsQORM3PJJJJJJJJOsknWSVzus3UHqNJJJYqwksrCBJJJIEkkkgwkspIMLCykgwsWWywgxZYstkkGllqWrosIOZasFq6LCiuRatXRrssFNG0JX6OU0t98iYSdpAyk9JG1MXaJ04FgyzeTaFZyFzIU8sMvNP7qRXbn9HJ6UTQeVnAPvaq7Xblbdf5PM9p4hI0PHvFiiq4LmWrJiAWL7nNa17CGNlaw3vG4c3EbW2KGrIHwvyTNMbxxO1e7lXpF4TCvw6KYWmjjlHI9gd3q7TTz0HrOZW7T3A4Kd14IxHfia51v4SbBUq+pVDTAj+c6/8AVSwcofBdj+spMKjuHLOZcQVm6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BUUDxQQDxAQFBYVFBQQEBUPFBQPFBUWFhQUFBQYHCkgGBolHRQUITEhJSkrLi4uFx8zODMsNygtLisBCgoKDg0OGw8PFzAcHCQsLCwsLCwtLzcsNy4sKyw1LCwsNyssLDIrKyssMSwsLCwsKzAsLCwsLCwsLSw3LCwsLv/AABEIALsBDQMBIgACEQEDEQH/xAAcAAABBAMBAAAAAAAAAAAAAAAHAAQFBgECAwj/xABQEAABAwICAwsHBwkGBQUAAAABAAIDBBEFEgYhMQcTIkFRYXFyc7GyIyUyNYGRoSQ0NlJis8EUM0JDdIKSwtEmY6Kjw+EVRPDx8hYXRYPS/8QAGgEBAQADAQEAAAAAAAAAAAAAAAECAwUEBv/EAC0RAQACAgECBAQFBQAAAAAAAAABAgMRBCExBRIyQRNhcZEiM0JRgRQjQ9Hw/9oADAMBAAIRAxEAPwA4pJJIEkkkgSSSSBJJJIEkkkgSSSSBJJJIEkkkgSSSSBJJJIEkktDIBtIHSQmxukuD6yMbZIx0vaPxXCTGadu2aEf/AGN/qsJyUjvMM4x2ntEnySiX6S0o/XM9l3dwXB+l1IP1hPQxx/BYznxR+qPuyjBlntSfsnUlWJ9O6RguXPty5Q3xELh/7g01/Rnty5WHucrXLS06idpbFesbmNLckqNU7o8Y/NQyO7RzWfAXUPVbodSfQZDGOq57veTb4LbprFFaveALuIA5zZAjEd0iujqBHvrXNmaGWMYGXOcuZhbYhwvqN+LYuNRUveeG57z9txd3poGqq0jpY/Tnh6GvDz7m3UTNug0bTYOlfztiIH+KyEZK1JV0m3olJJJYqSSSSBJJJIEkkkgSSSSBJJJIEkkkgSS5TVLGC73sYBtLnBoHvUVU6V0bPSnjPUO+eG6CaXGrnyMLrXy8QVSqt0mka7KwTSPIJADMoIGom7jzjiUZVboZk4DYQ1ryGkvkLiATYmwA1+1Y5N+Wdd9Mq680bWaXHnH0Wtb0kuTSXE5XbXkdXg9yZLK+Yvys1+95/wC+js1wY69qo3EpXZ9bnG44yUxc9PsVGsHmUc5eaZ6vfjj8MNXOTOrlsOgLpUvsFUcUxMgkX4it2Ck3noztMVjcu9NjBeATYE8idCpvxqm0FRaymqepX1FKUr6axD5i97272mf5ddJZbUzzyZfEF2wN96aI8rAfeozSOW9K/wBneE7wJ/yaLs29y3NKVutSVpmSLkRVtIHfLqfrR/eBWlxVUxvXiEHWZ4laCVQiVrdYJWheOZB6PSSSWCkkucs7W+k5res4BRVXpVSR+nPHq4mnMfggmUlS6vdLo2+hvkp5A3L8SoWr3VuKGDX9t/F7AroE5JBas3Sax5ytMcV9fBbc+8qGrdJKqQ8OeUg8Waw+CaTY9T1sbPTkY231ngKJqtMaOPbOwnkZd3cgRUSuIu4uJ5ySslXRsXqndLpR+bbLL0ANHxKh6rdScTaKBoNr3keXfAWQ4gPBCTT5Q9Ud6aFwrd0Ksc1xa6OOwJ4EY4hz3UTJpHVSgGSomNxcgSOaNfMDZQ854Duqe5bQHgt6o7kGK+YmSG5Ju83ub38m5OgVH1juHD1z929PGnk19GtA2ld8qj7KTxMT/Mo8RufWRsY1z373I3K1pc7NdhtYa9mtWWHRasdsp5f3gGeIhBdoX5mg/WAPvC3TnRnCDvIbUZmyx5WuaHNNrNHGL3U2zCoh+jfpcT8L2Xz1fDMtusTEQ61uZSvSd7U3FBwRzFRblOaSQBlQ8NADXRxuAGzglwPeFBSlc/NjnHeaT7OngtFqRMe6LxJ+oofY3Lwir3iZ1FDvHTwivfwK/iY8udUNqeYXAuLnnVhoKKZ/oRTP6sTz8QEUNCImtpILNaCYmXIaASco2lXKncu9D56XnfSiF8UL45mPieWtdle0tOUusDY9BVi0J0cqKulY6FrMjWtaXPeG8LKDs28YWm7c75Y7mpovvHq97ig82Dr/AOnGtjUZQbndQfTkgZ0F7j4fxTqXc8yRve+ovkY51mxW9EE2uXcyIYTTGDamm5oZPA5VHl2olL6yncdpyn4lH7R7Q+kdTRPkjc9742ucXSPN3OAJ1Xtxrz8353TdVv8AMV6h0fFqSDsY/AEHGLRqkbspoD1oxJ4rp9FQxNFmxxNHI2NrR8AnCwiBBV7q9W++9thiB2cEuPxULV6a1svpVEgHIyzB8FvR6C1DjFd0bRPradurnUhBoC7JO50oBgJBAbtsLqaVVp62R+t73uJ25nErQnWFd6rQaOOOmcZHu397Q4ahYEX1KVl0Lpo8Qhhs90b2OcczuMZf6qoGt+H7Fkenq5EU6HRumbiz4t6aY2whwa7Xwsx1rvhGHRNxidgjYGCJhAyiwPC2IBQ2BzpQGtc51jqDST7k9/4VMZGMEUmd2sNLSCR7UTY4mtx6wa0DeNgAttT7GhbFaTqP/BALa/RypjDN8jLN8cGtzH9IqVrtBqmKF8sm9hrGlxAcSbAdCvO6H/yv7QzvUvpf8wn7J3cgHejm5++op45TM1jZGggBpJAKb4HoiyXEZ6eSR4FO1vCYAC6/SiLoCfN1P2Y7lX9GfXtb1GoIvTvQ6CkoXyxOlc8Oa3hOBFnGx1AKwaJ6JUj6OnkfCHvfCxzi5zjdxaCdV7Lbda9WP67PEpnQz1dS/s8fhCihtpZh8UWPUUccbGRF0JLA0ZSSJr3HHsHuRdip2N9BrGdVob3IV6cfSGi60P8ArosFAGqD6VntZ/uY0ZUGqD6VntZ/uY0ZFRE4XU5qmqb9R7B7d6Y7ucFLKoYBUed8QZ9qI+008P8A+Vb1rx9pj5yzye0/JVNMI/Kxn60cjfaC1w7iqnMVdtL2aoXckhb7HsI77KjTlfOeIV1yJd/gW3hhEYmdRQ7x48Iog4idRQ8x/wBIr0cCPxMub+WN+h/zWHsmeEK206qeiQ+TQ9mzwhWunXahwbAtu1H5ZJzU8HjciFuMjzY3rnwMQ63aD8tm7GDxEokbjw82M67u5q2NS8hMceNqSfsZPAU9Cj9JDajqOxk8JVR5hZ86puzb4XL1JgotTQ80UfgC8tx/O6fmib4XL1PhY8hF2bPCEDpJJYRFPw93AoDzfguzPQrx9p3hCaYW7yGHno8Kexf88OnwoG+Ln5LRH+8jT3FfWtNzxyfyphip+Q0Z5JI+8J9jHrOk52v/AAQaReu3c9OPEVzoPXk3PAzvcun/AM300/8AMuVL69k54G97kHOT1+3ngPeE8x/1pSdD0zqfX8fPA7vanekXrKj/AHu4oNN0b0ab9oZ4gpjSv5hP2Tu5Q+6R+bg/aI/EFM6T/MJuyd3IGm56fNtP2Y7lAaOev63qN7lO7nR82U/UHcoLR/6QVnZt7gipDdZ9VydePxKW0K9XUv7PH4QondY9VydePxKV0IPm2l/Z4/CFBQtOvpDQ9MPfMiwhNp39IaHph75kWVQGaD6Vu7Wf7liMqDVB9LHdrP8AcMRlQDnC6rLpHVs+uIz/AAwQt/1ERkHauq3vSh5+s9rfZ+TQu/lRiWuvS0wzt6YQ2lrfkxP1Hxu9geLodYrJkLtT3cLKGxxule5xvYNY0XOwonaQRZqWYcZjdbpGsdyGmKOJLgHPa2QNJySPiJFgbFzCDbm41yOfWkcis37adbgWvOCYp33/AKVatnkLyJGOpmhjnDfsrXvLRfJvd8zb7OlUzH/SKu9XSMFyGtB23trvyknWTzlUjSD0ituC+O2SPhxqGeemSuKfiTsctFh8ni7NnhCtVOqxowPIRdmzwhWiAal0ociwHbsx+Wz9lT/iUTtyMWwxnXd+CF27Ifl1RzMp/DdFTcnHmyPrO71m1rkFF6Vm1DU9i/wlSgUPpmbYdVH+4f3Ko81wD5XFzRN8JXqihHkmdRvhC8s0w+Wx9kPCvVFKOA3qt7gg6rCSSIo2EH5LQczgPgpOIcOuHN/KorD3WpaT7MoClIXeWrOdg7kDHEz5upTySReIKQxz1hRnmf3BRmIv82Qc0kfjCkMed8tojzu8KDMvrtvPTnxBco/XruenHeV0qj56i54HeILnfz6Oen/FByrvX0PPA7vanmk3rCi6zu4pnifr2n54X97E80p+fUXXPhcg03SfzMP7RH42qZ0j+Yzdi7wqG3Svm8XbxeNqmsf+Yy9ifCgj9zg+bKfqBQeBfSGr7JvcFNbmp82QdVQuC/SGq7JvcEVJbq/quXrR+IKS0GPm2k7CPwhRu6t6rl6zPEFI6B+rKTsI/CEFE09+kFD0w98yLJQm0++kFD0w+KZFgoA1QfSx3az/AHDEZUGaD6WO7Wf7hiMqAF6UyW0kJG38oiH8VLE096OMD7saeVoPvCB2kYvpOBy1lOP8mBGrC3eRZzDL/Dq/Ba/8n8M/0fy7zszNcOUEe8IT14sGdQD2tJb+CLaFmOx5SR9WSVvszZh4ly/Fa+m31dPwu3W0fRWq7YVQdIPSKvtdsKoWP+ktXB9T2878sedGh5CPqN8IVmgVd0cHkY+o3uCscK7NXAsAu7Gfl9VzCn+7aUWtysebIul/ehHuwHzhVdNOP8liL+5ePNkP7/iK2MFsCg9O3Wwyr7B/cpxV7dDNsLquxd+CI88UY+Xs7MdwXqeD0W9A7l5Zw3XiDeqB4V6nj2DoCDZJJJECCi01g3mFjg9pjlDjquMt1YKLSmlfPUESNAkjGXNqubFCVrWFg4jn9trpx+SjfCBcWbccaAn1ddE7C4g17C4PZqDhf0wpfHyPyqhIIPCOw3/RKChhIiLr8ez27U6kqZmGN2d+YEFpzE2PMgMVe22Mwc8D/E1cpm2xxnPAe8IY/wDqKqZURyue4yMBaC8X4J/7J9HpnMK1lQ8Me9rCy3oiyC94uLY3Tc8T+9ieaV6qyi7Q+FyotRptnxCCokjsI2uaQ03ve2v4KXxnTSCeopXgPYIZLvuNgsR+KCw7pPzaPt4vG1TONO+RS9ifCqlpzpJTT0rRDIHOEsZtYg2D2kn4K0YjXRPopMr2O8idjh9VAx3NX+bIOqofCHf2hqexHcFMbmQ82Q9BURhg/tFUdgO4IqS3UnXwuXpZ4wn+gTvNlJt/MR8X2Uy3UW+a5ulnjCdaBNvhlJ2DOLmQUnT8+f6Hph8UqK+cco96E+n4tj1B0w+OVFUtP/RB7wgD1B9LHdrN9wxGVBiiH9q3dpN9wxF7/rY9vxQBXHvpQ39sp/uYEZ8N1B7fqyPHsJuPgUGMb+k7f2yDn/UwIx0bwJJQSLEtdcka7i20auJa7euJbI9MpBDfS6O0s3atd7Hxj+iI91RNOIrSvP1omO9rXEHxBeLxOu8UT+0vZ4bbWWY+Sg1uxUTH/SV6rDqVFx/0/avHwvW6XN/LH7R4eSj6je4KxQqvYC8CJm30W/ouI2Djsp+KVvL79S7VXAsAW696wquvB9y1GTczHmyH97xlBndaPy+q7SH7pqNO5wPNsHQ7xuWbBZwq1ulOthVV2fe4KyqrbqBthNT1Wj3yMCABYKL4kP3e9i9TN2Ly5o+L4oOlvijXqMIMrCysIjyw16cxSkHUSNSLuKbltK/XEZID9g5m+4qqYluY1UdzC6OcDi9B3uOpTa6VETney3iunE1VcM1WykE860r8JqIARPFJHzubq941Jq5+odIQSk07TLGRew2l3Kt6ixqGXIde97bCVGvdrb0rd7uE32qh9XxeVjFsmY7BxXW1dEBlyXIJtr+sNqZTyHM03N77U5q6pz8pcdhFrCyDrX02Ru1ruW3EeQrIieGZrODDqvxLFdVBzLBuUk3cb7XbE4Ezd7uXnNkDN74r39JBzwvFZomgRSyRgE6musNvInFHpDURVZqGvzTOZZzngOuNQsQuGDl+9neWtfJvjAQ4A+RLuHa/NdcHRA1IYDZpJaDzZgEFhx3TaeqpXwTNiyvtwmtLSMpvy24lL6J7oTKekhhkhe7eo2tzMeDew22KpE8kb2PdC17BHK+FwecxzMFw4G3GDsWuHwB0TXOkjhbwGB0ri0OkcOCwWB16ieQWQWDSrSKKoxSjqGB7IonRh+douMpkcdTSb6iipT6W0T/RqYRf67t78VkAq5ha9gcLFshBB4iGuBCcZTa9ja9r21X5L8qC0YZK12lRcwtc10kxDmkOaRvDNYI1FGdeZHG1QwjUcj9Y1Ha1TNNjdTH+bqKhnMJn2/hvZBIY19KG/tkH3MCMjtVRqvw4+K21rufrLz3PiEn5dFUl2efPvhc4A3fGxoaSBzNCKOhelstZUhk7YgWNNjG1zbg7b3cebYteT2n5w2U94+UrwW8w9sV+5VbTWL0TyxSt2FusWeNR6Criq9plHeOI8kuX2PY5v4rRzq7wS3cK2s0BJWusDfUqJi8we67blmbLm/RzCxIvy2IVzxnJkDXCd7iXXbCWRiwtqfK65aDc6mtueVUmua5tm2axheHBjbuym1tbjrJsV5uJhrWItM9Z9nu5me1t0rHSO8vQuCRnI3V+iP1jhxDi2Keiv/ef4D/uonAx5NvVHcp2JdKHJl563Vj8vqu2i+6ajPoJb/h1PfJfK70jY+m5BbdS14hU/tDB/ltRy0BHm2n6h8TlkxTLW8gH7srh8Aqtuo6sJqNThfevSIP61mzWSrcYxxgH2BVDdWaBhM1gBd0WzV+sagCOjQviw60fjiXpl0tv0mDmc0t7z8V5p0SF8XHaRj/Mj/ovTWU8Tj7QCPhZEaiQ/YPQ7/ZbXd9Ufxf7LUxn7B/d/wB1qIvsR+z/AMUD0xrUxLvZKywZGclKCLEAjkIuq9iuhFHObyQtDtuaO8Zv7FbLLUtQCfE9yjXennLbaw2Vmb2ZgVU8S0JronAmEyNbc5onB4t0bfgvQRYtDGrseYqglrmhwLSDscC0+4rpI/Z0r0XW4RDL+dijk6zAT71UsU3MaWTXEZKc3vwHZm+5ybTQRyO4JXRrtStmK7mlUwHeXRzt4hcxu9x1fFVmvwmopzaeGWO3GWEt9jhqVDemfYatWspZvKDoPeE3p5NXtKyX8MdB/BBJVta6RtnZRa5ORgZmeRrc6212oa02ihjmpxFO6SNhLJGvjaHua9rS08EkXBa5w26tS5udqPQtKV3Ab1R3IO+LT55mvAsHSkgbbDK61zy2Ug0TmWEx5zQineyex8mxwMjpC9uwPN2Fp2khoGxQtU7hR9f+Vyc3QcHny7Ozf3sUgKmI1H5KGO33IHCXfDwpDFvxbvdrBtuCDe99fMoyQ+XZ1H97VJtqgCHmOMzsYWMm4Qe2MgttYHK4hpIBIJAPMLBHznysX7/hVt0MBZUNfmawSB7WXeGveW2Lixu0gcZ2Knzny0X7/hU3hdOX1lHMx8bTT5opGPeGF0bnSua+O+px8s4Fo18EbbrTyI3itEfs24Z1kr9RajxWUfpk9IB7wueI1z5o8j8upzXAgWN2m/Ko2trY4YzJM9kUYIGZ97ZnGzWgNBJJ17BxFb01S2RodG5r2uFw5puCNmo9II9hXzs5OR8PczPln7O1FMUX6RHmgOsbGWWQcj3D2ZiqZjJ1jpV40tbapk5yD7wFRsX2jpXv4feJOZP9uUphOkNVFbe6idvMZC8e511aaDdArmbZWSjkkiYfi0A/FUvB6R0ps0saGjM58jgxjGAgZnOOwXIHKSQApWWiMYa7NHLG4kNkheJIy5vpNvxOFxqIB1hdiHCkx0xq3TyOmksHzzNc4NFgCGhur3IqaLafw09NHDLFLeIZczC1wOsm9iQRtQkx70Y+0aphZMRop90ChdtkfGftxP72gj4qG3TMbp58MkbBNFK4vj4LXgusHgng7UMUkDbQoXxYdtH943+i9Mryvg7iKqcgkEEWINiDm1EHi2K302k1XH6FTOLcRfnHudcIDysIOU26FWt9J0cvXiH8tlJxbqMoHDp4XHlbI5g9xB70BeWFlJYKwlZZSQa2WLLZJBzLVqWrrZYsg4li5SQg7QCOQi6dELBCCr4rodSTjykLGn60XknXPO3b7VU8R3KWE5qed7SAbNlaHi/WFj8EUS1aOYgA+I6C10QPkt+bbbC4P/wmzvgq4YXxBrZWujflHBe0tPJsK9MOjTOuw6OUZZo2St5HtDu9XY82VL9bOv8AylOQ5GDEtzailN2sfAQb+SebX6rrhVTFNzGoYSaeSOZvE194nW6dYJ9yuxQnu8s3qO72p1mXXENHKuGUGWnmADXAkML27RxtuOJMhIiMTu8tH+/3J7TzZXtd9VwPuN1GSu8rH0P7k6zKTG40sTqdiXpRhH5ZSuha4RvJa+NzrlokZewdbXYguF+K4KZ6EYRNSQOZUOYXOlc9rY374GMLWA8IatZbew5OdSmGT54Y3fWY0+2wunQcvmP6i1cc4ddH0Hwa2vGT3UnTptpwfrMHwJCH2KnWOlEjT9n5t3M4dxQ1xQ6x0r38HrENfL9EpHCojLFLC0tbJKI3R5nBgdLE/MIi46hmBNr6swapbDMOmp6SZtYx0JlfFvLJLZi9hcXyBt9TQ0lubjzgKv0mxSUS7EOHJljn6rtQrFhdM2SUNeS2MBz3kayIo2Okfl58rDbnsq3jZ1w9oO8KeoqoxSNkbYlhvY6wRsLTzEEg8xVRigx2lqJBEYPyRryGxytmfKWudqbv7XanNuRcty228VkpGFri1wyuYS1wPE5psR7wVpT4DQtmE2+1AiDg/wDJN6DnGxvvQqM1sl9WYtvbiuulVUGSR8j7ZpHue62zM9xcbc2tBB4OflE/T+LlNXUHgZ8tOftfi5WqkrXU9JV1EOqohELWPsCY45ZC2WRt9htkbfizqhpIwtNnhzDts5pabctitU1wLSqZ88cFXJLVU88jY3tmeZHMMjg0SxPddzXtJvYajax2p7UwGOR7HEExvcwkbCWuLSR7lB6ZSWVhYqSSSSBLCykgwksrCDCxZbJINCFghbrFkHMtWhau1lghA3LFoWJyWrUtUDR8agsT0QpJ9ckEeY/pMG9u/iba6sxYtCxFDHEdyiJzg6CaVlr2a8B418+oqo4noRWw38lvzRsdAd81cRLdR+CPRjWjok2aCzRt7hSxh7XMc27S17S1ws4gXB17LKVD1O6QYNI92eGzjYAtJy3txgqtVAfF+ejki53Nu3+Nt2/FfO8rjZIyWt5em30HGzY7Y4jzddIXTlt4Gn6r+8FC3EzrHSippO4PpXEEGxBuNfGhpWULnAus7g6xYfEr2eHdmrndKlSbFIRlRlK7UnzHLsuGa4weFD2g7wpbMoXFXcOHrjvapUOVR2BWbrkHLOZQReAnyk3W/Eqw0VY6J2ZuVwILXMe3Ox8btTmPafSaeRVzATwpet/VTAcqJKjfSQyCenow2oaczDJUPmhikGx7IiLkjaA5xsQORM3PJJJJJJJJOsknWSVzus3UHqNJJJYqwksrCBJJJIEkkkgwkspIMLCykgwsWWywgxZYstkkGllqWrosIOZasFq6LCiuRatXRrssFNG0JX6OU0t98iYSdpAyk9JG1MXaJ04FgyzeTaFZyFzIU8sMvNP7qRXbn9HJ6UTQeVnAPvaq7Xblbdf5PM9p4hI0PHvFiiq4LmWrJiAWL7nNa17CGNlaw3vG4c3EbW2KGrIHwvyTNMbxxO1e7lXpF4TCvw6KYWmjjlHI9gd3q7TTz0HrOZW7T3A4Kd14IxHfia51v4SbBUq+pVDTAj+c6/8AVSwcofBdj+spMKjuHLOZcQVm6g//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descr="http://rewise.biz/wp-content/uploads/2013/09/documen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672353"/>
            <a:ext cx="3334871" cy="286422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data:image/jpeg;base64,/9j/4AAQSkZJRgABAQAAAQABAAD/2wCEAAkGBxQSEhQUExMUFRUXFBUUFRgXFRgXFRQUFhQWFxUVGBcYHSggGB0lHBQUITEhJSkrLi4uFx8zODQsNygtLisBCgoKDg0OGhAQGywkICQsLCwtLSwsLCwsLCwsLCwsLCwsLCwsLCwsLCwsLCwtLCwsLCwsLCwsLCwsLCwsLCwsLP/AABEIALsBDQMBIgACEQEDEQH/xAAcAAABBQEBAQAAAAAAAAAAAAAEAAIDBQYBBwj/xABHEAABAwEEBgcFBgQFAQkAAAABAAIDEQQFITEGEkFRYXETIjKBkaGxQlLB0fAHFGJygpIVIzPhQ6KywvFEFhc0U2Nz0tPi/8QAGgEAAwEBAQEAAAAAAAAAAAAAAAECAwQFBv/EADMRAAICAQIEAwYFBAMAAAAAAAABAhEDEiEEMUFRE3GRMkJhgbHBFCKh0fAFUrLhFUOC/9oADAMBAAIRAxEAPwD19JKq5VUSdSSSQAklxdQAkkkkAJJJJACSSSQAkkkkAJJJJACSXF1ACSSSqgBJJVSqgBJJVSqgBJqdVcKAOJpTlwoA4ku0XKIASS4UDabzjZm4IAPXKrPWjSRgwbieCCdbp34jAIGbALq7qLuqgRyqQK7qJaqAOVXUtVItQAqpVS1Ui1AHdZLWTaJUQB3WXdZNolRADtZLWTaJUQA7WS1k1cQA6qVU1dBQB2qS4uIAcuUXUkAcokWroKSAG0XKJ5TUAcASXHvAFSaKjvLSqCKo1tZ25uKBl4cFSXnpLDCaF1TuGKyl5aSz2jqsGo3h2iobvuF7zUjvKWrsOu5YW/Sp8mEYoN6Cst3SSmrqnmtFY7iZGKuop5rzgiw1hgiu4eRDYLja3EjFWzY2jDBZi26XsHYFVn7TpNK41GCWpIels9m6NLo0ukXOl4KhHOjS1EjNwPgm/eRy5goA6WcEqcFE+2sHtN76rgtoOToz+unwQBLTguU4KJ1qfsjDvyyD4hU82lrGTiGSzzscey7Va5ju8Or5JOSXMqOOUvZReU4FKgVdZ9I7O+TogXiSldUxPBpvyorMPacnITvdClBxdPYbQJavFP1DscPD+6hmsmtnmMqFzfHHFRllKMbgrfa6Ekr3HavFLVQTrKQeyT3n5ppid/5bjy2Lzp8bxK/6X6v7RNVjh/d/PUNITUK3DOJ/j/ZB2yYx9ZsFdhLpHNw/aU4cdkteJGl/7v8AwH4S6P6fuWtFxYy36XvAPR9C3d13SO/bRvxWOn03vKoPSMA90QsoedQT5rtxcTjy3p6fBr6kSxSjzPVr0vaKzhpkLusaCjS7HuUllvBkmRIwr1hSo3hecxadvd0XSxioH8xzBQg7KNJoQccNyLn0vi1g5kesQcKlzBSlDVoOPioeaSn8PL7mD1WeigrtV5uz7Rpm9qzxU/M5vqSpI/tOJONmw2lslfAOZ8V06kaaWeiJErDv+0mGtBDLSmJ6msHcg6lONVnby0wtU1QykTTu6zqd+HkhyQaWenWy84ohV72inFZK9NP2CrYGF53nBv8AdYgWWSQ1e5zzxJKtrFchzOA8/BTq7FKFcyC13naLSf5j3U90YN8AjbsuFztlAi4HRs7DNY7zgEFfOloi6rnAH3WpWupVN7I0sFkggFXEEoG8tL2RikbarDvv4SntU4JdI05FGvsPw31LO16RzSntao4KudnUkk8VG4blLFGSobKpIY40Q5toVo6zCnWVdaLO2uScUnzE2fQAe7aw9xS+8jaCOYQf8Xpmwjv+YUzL2YdpHMArYwJ2ztPtBPA5KIWmJ21p8k4WaM5eRQA8wg/QUT7IDsB7lJ91Ox7u/FIRPHtNPMfJAwJ13trUCh4EBV9suJzySXuPu62JZydjtV8Q7aB3O+acOPnRTKKktzSGSUPZZlJrrtjZC+KZtCAKOGIA4hgJ8U6KK3NdjaatrkY2YDd2QStThvC6Wg7vFTGCj39R5Mzmkmlt2VFbA6bbJE7myno5Fsmdt1DycR81N0fBLo1oZHBMd3g4H5J2vwPhX0TDGNw+u5UWk2kMVia0vjL3ONGsZTWdvIrTDLxVQxynLTFbkykoq2aCv1Qoe0WGOTFzATsOZHJZA6dRhzGusloa59C0ViJI30EmAzzWkgtPSD+nO2vEA+TlWTFPHWpCjOMuTB5rLqZtaBvoKLK6TWWzv6xkpIB2WipcOQFe9bS1WYPFHCU8CcPUKviu+UdVgjibWtQ1pce7EeqzLPMGXc9/9Ozyc3AtHmApBdTq0c5rT7rOs7yx8l6hJcQd/Uke+uwkhn7WkDyXLPctni7DQDwzU0PUeeQ6JvdiG97z8BX4IoaEupV7wBt2Bb99np2ajnRU94vY49dxkpk1gJA8MPNDpISbMn/BoWYCrz+EYeKKs90E+yGjijZr3jjwDWtPHrO/aFU3hfx2d1c+4ZBZNd36GissnRRQiriD5BVlq0h2MGHDAfNUksj5DjUlGWS5HuxdgE67BXcilt0kmA6o4KmvC6483Al3mtc27djBU79gTxdDWYu6zk9LY9dcjzF92PDq6hA2K2sF3OdTMLcm5NfF2ATGxMjwb1ilo7mj4htUipsl0nM5ItzGtFGrtrtOqCXGnDaqZ9sfKdSIcyl5Ge/Umt1ra3iVSSMleagEBaexaPU60mJViLIBkAFWmuYaux6o943IaWOM5tHgqj/tB+AfuS/jrdrHeIWpiWBsURyqPFNF2j2ZD5IVt8RHMkcx8k83lD748D8kAFfdphk/1Ca4Tj2vP5hchtbT2ZB3ORTZXDigLBxaJxmNbuHwK463v2xP7tb+6LFo3t8E9srDtpzQMqXXkzb0zcfwnuxCiNubsm/dED6OC0AbXaD5pj7Gx2bGnuCAKNt4Ef4kZ/TKz0DkVFeTTnJGDwlH+4NRbrmiPsAciR6FRvuFhyLh319UgJYpS7EOqODmkepWWtt2WxtodaGiGd5aGN1tZoYwZhor1anE4lXbtHcateAfy4+IXDdM47MtebnfEFbYsrxt0k77meTEp1bexSXfYbaZnTSiyQEgA6jOke6mWs52VOHwVrM61+zMz9gHwXZbFa9kh7nN/wBzVA6G1jPrc2xn/TRLJk1u2vQcIaVRVX/ftssuoSY3tOtU6pzFKAEHDCuxUE/2pFg68NTsAkz5DVVtpZZrVPD0RZTrA1bGagjAEbsC4bc1gpdEyypcHV2l1fUrmbdm8Uupdn7XSf8Ao685j59VRP8AtatBwZZYm83ud5ABVcGjesaNaXHgKlay5NAQKOmA4Mwp+rfyy5oVsb0ooGaYXnacuijb7wjNO7XLg49yl6CZwrPNI/frO1W9zG0aPCq0V5SxRVZE0PftPstHPhuwCrIboltBq6tNhIoByH/HejSLUipdIBhGO/5ImxXS+Q1oeZzWqs2j8cQBfidg2nkFaQWRx2Bjdw7R79iagJzKWw3Y2LDtO3D4q3jsZcKu6o3fNPmtMUPVGLtjW4uPds71X3hbwBWd4jbsYDVzudFeyRG7FaL0jaSyPEjbsCGsltDT121J2jNA2p77TQRRdDGPbcKOI4KG8J4o2hrXOLhmd68vOuK8TVjkq7HZjeLTpkg+0SPlJ1najBsHaKqrVbgOpC3HeirtMj8XtoNhOaNMIeaNA4uotsMuIlKskdu5nNY0vysy8V1PnfiTxK1dku5kLQGgVU7NVg1W+KinnDQXOOAXakkY22NneGipWdntj3mrQQEYy8myEk9kKrvHS6CF2qkwPSP4a0eymS3ew+yVsaA7AmOiafZCokxn8ObxTv4Xlj5LXfd2+6F0wN90IEYx12jfTuKYbAffPn8lszZ2+4mmBnuO8vmmMx0cEjezI7xI9USySce2DzoVpjCz3X+CYYo/df4FAjPm2TjYw8gR6FSR31OM2t8/kVcOhi2tf+13yURhh3Sftd8k6Aih0g95ngfgQEXFfkDvbDfzAjzy81AYIaE9IWgZ6wIArhtoui7mOykY7wPolQFpFM13Zc13Ig+ikVI+5Bvb4AKRlgkb2ZacNao8DggZbLlFXR/eRmY3jjgfFvyREdpf7TAOTx/uAQBOQsV9oN+GINhiwees80Bo32W478+Q4rZG0s94eIXl1+6F2i1TSTGms92sQXUAGTQCdwAHcplY1RTW3SWd7NQtA3ua2jj34gdwCgdpTaCwxmaQNLS3BrQQDnQgA1wpVGf921rGWqOUhHmArGx6F21hq6eMNGYcS/bvcFNMu4lHddk6TK1PbkaFhcSRlvqtI29J7OQGNknGFSYS0Deak48qIyOlnxlfZ3tGY6Gjhw1mkU7wVKdN7uEcjm4vYMIwOs8nABp7JG81w2qlSJ3fQVhv+MtLyC6XHWBFCCMhhs5f3Qd5324tBkf93ZvP9WT8rRjTks3LpPbrUdWJrIWnIRtq8D87vUURth0bZGektkhc846pJe93MnFS5j0VzH2C1yzHUscRY32pX9o8eCsegs9l68runm45NKAvXSSg6KBoYMtVuf6iPRVtiuWWc60hNN39lnqcuRVJcwi3XxNanarMG7KYAK2unR4No6TF3FE2a7GwNrhgmyOkkFSdSPf7Thw3BXGKW7JcuxI49K7UZgxvad8AuzzhvUYg5bwAHRxD64qSzRbXZrSyKHk6oqVmr4tRkrU6rB5ou+72Y0GrgAM+K8x0h0kdMS1mDPVZ3ZoohV+3/wD4cPKoRdx6JGZmvKSXHyT9DNEy+ksow9kH1XoUEAYKDAIY7o9SENMgu6p3lCttbvfHh/dSttbt7fMLUxslBP0Eukdw8E1tr4D9ykbNXZ6H4oGN6V34V0TO20T9Zv0EiG/RSAaXg5tXQW8R4rvRhc6LigDlB75HePiEg3c8HmB8EjCmmDgEwIrezWaY6Bxc0nPKmWHE4KqttiYY2xyNDW1BfgMaZY5q66HgRyUUlnrnU8xX1Cak0BX2O1EdUQajfZrKQCNhHVVkC4/4f+cH1CgmhcdvkmMY8ZH1+aVgTPjrnBXkWLJX9eTGEhtjrvdIQ1tdtNWpd5LXMdINrfMpkkRd22xO/M2vqoyeI1+R0TJN8jyi0gTNcdePWrRsUMb8q4kv1TTlVWNx2z7pSptrQPZjYzUO/qvc74L0uMACmowD8OA8KJOhYcwD3LKOD82qUm3/ADvZKx9SqsmlED2F7ukjAzdJGWDvPZ81gNKNNJpXltnwbsJBJI3hop54c1sNLLM54bHHFrHOtKgbMK4DmVX2K5LPZmdJaGkHMlzmmp8cVrK+htGup50y6J5zWVz3cCcPAYDuAWju/RFkbdeUhjRiSVprTpdYYmVZG50nss1KHmScAFg750gdI7XkIBOQGNODRs+G9ZyVGibZfTXmyIFsDQxu15HXPEA5DmqUzyTu1Y60Objme9CXbZX2gjWqG7hTzxW7uyyRxAAeiIwvdik0gG5tHGsoXYlXzyyNtTQAKG127VHUbUnKpogpm6hElpILs2RjsM/Ed54lbLYy58x5aZevL1Yxi1hzfxd8lR3vexlf0cRwGBIyHBC3jfElqeWRGjcnP2cmo+7bA2FvnxPEqWx0Ou+xiMY9+8qu0kv5sLDjRcv6/mRNLiaAefALyO+72daHkknV2BSaRiOvi+H2hxxo3ctDoPoqZiJZBSMZA+0ULoTowbU/WcKRN7R38F6zGxrGgNFGgUaPigbfQTWhoAAoNiEtFpoU6eQ0KBbESpsmj0Loefgl0J94+azzrXeQzs0Lu7/9oSS9Lzaa/dI6f+2T6PXsfgJPlKPqjz/xkf7ZejNaWuGTvrvTmyvH/HyWbi00cwUtFjkadpbUDwcPiiotNrG7PpY+bK/6SVEv6fxC92/Lf6DXGYX73rsXwtzxs8ynfxN24/XcqqLSixOytDR+dr2+oVjZ7TDJ2JoncntK558Plh7UWvkbRywlya9SZt7UzB8B81Ky+G8RzqPSqabI7dVRPsf4VlRYY2927x4j4qdt4NO/65FUrrK3dRN+6BKhmhZa2nf4H5J/TD3lmHWLn6eia2J4yce8k+pRQWavW4+q5qnYVlulkbkB6elE9l6PHaafH51RQWaUtd9UXCXDYPD5FUkd8byfA/A/BEMvobx3/wB6ICw98tMSGgbyCEC+3vEur0A1KA9Jr0Fd1NX4oll5tP1X0qnmeNwocuOCxyLJzg/l3Li49QW0XtFH2i0bqazv9LV51pHanzyEioAJo49r9IyaOOfLJei/w6Inq6uOeGayOl9jke4RWZlKdp+VODd545DZjk469P56v4Bcb2POrwmEbixg1n7eBO1x38PHcn3Vcjnu15Kk/WA3LYXToUWCrhjtNVpLPclB/wAJqPcbn2M7YbDqigCsGwuFAAS45BXzLvIyHeh75tYskTnNoZKVJOQFe0eA3bVfIgqrdOyyNLnkOmpX8LBvP1UrFSTy215xd0dcXHtP5bh6Idr322TWcSY9bfjId5Wss9lEbaCgIHc0bgpbsqqIbNZmxNAaAKeSqb+vtsbHOLuqPFx3BQaSX+yJhJdgMhXrPO4Lyy9b1ktD9Z5w2NGQUlxXckvi9X2h9Tg0dluwInRjR99rlDGjqjF7tjQhbmuuS0ytiibVxPcBvK9ouK6mWRnQR5gVmk3ncgcnQTY7EyCJsbBRjM/xFNllr9ZBPmlrllk0fFB2l9MNpS57kjC+poES2OiZBFQV2qdqEgZ6YyZjsi08inmJvFBuudhywTBdj29iQjxWxluGusoKFmuaN/aYx3NoXKzt2Nf6+SQvQt7cbhxCak1yYNJ8ystGh9mdnAzuqPRVdp+z2yuya9vJxP8AqqtbHebD7VOeCKZKDkQfA+i3jxmePKb9TGXDYnzivQ86doEWf0bTKz6/CQuMuS8of6dsLuDyT5PDl6OeITXNbtw7itf+QzP2qfmk/sR+Dxr2bXk2YFtvvSPtQWeUcG0J72keikGlMzf6t3SDjG8ny1fitv8AdwcqJjrGl+Kg/axr5WvuPwJr2Zv50/sYsaa2atJIbVFzY0gf5q+SJj0qsL/+oLfzxvA8dWi0ktgrsBQFouCJ/ahYf0hHicNLnFrya+6DTnXvJ+a/2Dw26zP7Fqs7uHStB8K1Rn3QkVArxa4EfFVE+htld/hU5Ej0KBOgkLTWN0sZ3tdTzzRo4Z8pNea/ZhqzLnFPyf7o0L7LvB8FC6yjh5j4KmbcFqj/AKVvnG4P/mD/AD1CIhnvGPB33a0Di0xuPe2jfJS+Hi/Zmn6r6qv1H4r6xf1+gY6w/WBXPuz25Fw7yhDpI5n/AIiwSN/FE5sg55NopbPpPYHmnTOiP/qNcwfupq+al8LlW6V+W/0Gs+Nur9dvqSuEnvV5gH4Jhe/6/sVZ2YRy/wBKeOT8rmv9CSnvsLx7LTyqPVYNNczVblWLVIPaP+b5pwtso9od5cjXwkZscOVD8FG5g/F+2voUgIorwk2gHkfmEmxguDqDWOwkeOaeIQciO9rh8EBed4RwsJJY47AKklA0dtl2hri8ir3EAZYDf3LBaaaRR2YFoNTlQHFx+HNQ6VafmIEM6riOo0YHHa7cF5LbbW+Z5fI4uccz8Aobs1ih94W587y955DY0bgnXbYXzSNjjFXONAPjyUMMRcQ1oJJIAAzJOxez6IaONu+ESSNDrVJg0e7XJo+JSLboM0duJtghEUdHWiTF7qdkHM8gjXgAaoPVHadte5SOJbVtayuxkd7o3D4IC1yUwHZapuzNj5pdUa55NCHssZPWdmomEyOBOQwA3IyU5NbmgfIniZrnBWcF3CmKbdtj1RUo2aelKLRbIhs1uqfqqcHnchnUGxwXWybnnvComwkSb1zWBUeu78J8lwu3tPkUAKSysdmB4f2Q0l2t2YcnIkPZy7iE8Pb73mUDAxBI3syO5O6wXRbJW9pgcN7cPJGU3HzBS1TwP1wKAB2XjGcDVp4inp8UZE4EYGo4FCyx1zbXwKFdY2jEVYd4JCBWWxJ3nvCVTu8FWNdK3J4cPxD4hPZeYHbYW8RiPJIYZLK0Al2AGJJyAGZKBu68ILSNaCVkgGB1TUjmMws9pI82t7onTNgszQ0uJqOnccdUuNAGjdmSq61xWV7obNA6R+o8PeyzFuIr23yVFKc/OhWDzb7HdDhIuCcm7e+y2Srq+789jeOgQs0a5JeYbRojkdsOGIHecVT2+3TOJ1IiGg5l9NuygzW9nCcvq1iFlTQuOQ+J3LzO87TruJ6NvPHyW9muZ0p1n6w4O2d6Bt9ysjbUAHDM9kcSVrjm4u7E4pnnkkBrWgBzGdfE4oqyaSW2zkCKaY7m9IXN/bKHAd1ERb5Yw4jpY67esHEfpZUhZ6+r0Yxpa2vWGJOD3jcAOw3ftPiF1Pi5tb7r47ma4ePavLY2Fk+2GVhpN0bgMCTGak8Cx1DzDVf2L7V4JM4mn8szS7uY4ArwKZ5eanw2DkozGuGeTU7pfI3WNI+l4dN7HICHRTAfiawgjuesHp7f8NnBMbSZHn+U11Mjm9wBrqjYMK+a8oY97cnuHJxHoVbXJo5NbeleHtGpq1dIXHXe7JlQCSaAknZhvChlKNFDaJXSOLnuLnONSTtK41i0Vo0OtUdSYhQYlwkZSm/Fww5rZ6IaGMhaLTaaHaxpGZ2Ghx79vAZopuh32faLNssf3y1CjiKxtIxaN9N5+uOt6Zw/mvFZX4Rt2Mb/AMZlRsm1yZ5qCNv9JvvEYa1PIBQzzltZHCr3YNbu3N+aiTvZE+Y93VGqDVzsXH4qrleXHVHZBxI2ldk1wRV+JbV1NldvwARFgiFSTg0J/AESVEba7TkjrmsmOscygYmdK/W2DILT2eLUbjmqiupMmZrSy/JYHsZEytc0y79JpNX+ZA7W4YhWF53QJX6z68KJ7I2RCg76rfNxeDBhucSMeHJOdRZvBO3eRzSNpZWmu3vog23NI3KUu3VGPkcfBL7pKz2A7v8AmuZZJe9Fr9Td4l7sk/0LDVB2Duw9Egwb3DzVbDMQetC9vEZIqO1M94jmn40Orrz2JlhmgnVPvDvC49rvwnv+a61wPtA+CfqclaknyM6ZB0Z90dxC7qU2OHiVL0XAeK6Izsr4qhEOudjh3/QXekd7oPI4+amcDtFeYUZibupyJQAzWbtBHd8UtQHJ1fP1XS3c4jmKpjmH3Wu4jP5oAHtV1RyCj2McPBCQXSIRSEdENwaNU89XPwVhWm17eBxHninCU7C0+XzS0q7orxJVpvbsVbpphgQ128tNHEfXBES29hA1mPB7sORqEWZPeYfAO9MVEWRu4HdUtPgmTZQXxa53mkQDK4axNQGjZqEUr3KvvK75J2jpZDhmGgNbXfzWsfYq5OPeAR5IaWxvy6rvLyIIS0j1GD/7JQNaRGNUna04g7xrAgnmq60fY50nXjtrqnE9JDrGvFzH/BeiOgI7TD3tr4ah+CLssjRhWh3VxPc6lE/MLaPHLT9jtsHYmszxxc9h8NQqvl+yi8RlHE/8sv8A8gF9BdId/j9UXM9gPIfEJUh6mfPkX2Y2+o142MG8vr/oqVurDo/LBGyCBrWMaKukk60j5CBruEUescSABnQACmC9HIG49xUU1na4UL3j9Th5tcCjSGps88vS52Q6jrQ/WfrBzS2rna4oSwA9RuO5taGlK4o+yB0nWkwAGAJrqjiTm47TjRXF86PMILw4kghxG3CoJJPWOBOBNFXdIKDDqDIe+7dywqTw4LNpplXsB28dYOfQRtaCxu7ZrEd2A/vSrfaHFwkc3B1QwVyGwcSczw5o21t6XrvcBEKvcT7QFMfy7htw31VPJaDM/Wxa2lGN91m/8zvrYpew0E2dhcd5JxO923uCltMlXCJn6k/W6Jladd2DRuR1yXZ4nFx+CcVYpMsbnsIADjkMlYgax4BKQ0oxqmjbQLZGbFJQCpyCo5usSUdeU/sjvVJaLUQaDZmvneOcuN4jwIezHn5np8Olgx+I+bPR47YPeU4tPIqtcwbkowvojzLLTphuXDI3aPJVpKkY40zSoaYU4Rn2R4BROs8R3jkSPQptU2qWiL6Fa5Lkx/3T3ZXjwI8wu9FMMnMfzBb5iq4E4JeGug/EfUX3mRvaiP6XB3lgfJQm+oa6ryGnc8ap80SyQ71M+JrxR7Q4biAR4FJxmuT9f4hqUHzXo/3sawscOqcOdQkYFntI7CyCMyQgxu/A5zR+0GnkmaJ3jLKDrvLqZYD4BZrPU1jkt2bPhrxPLF7LvzNCQ4b/AFChMbT7I/Th5BGxmqT2A5gFdByABgAye5vPEfBNfE+nsOHgT44LtsOoerUd9fVPiFRU5+HogAYxkZscPy5eWC4H7n+IBCI1yDmpiNbMA8wCgQD0rtzXcjQrjpfea4d1R5KS8LO0M1gMe/0yVdHIericc/FMYQOjOVAfwuLD5Ur4pzoyMauPNrXjyx80/ow6tQD3IKVup2cORISAKEpGFWn9Rb/ldrBSdPQdZj+dA7/QfggLNaXOwcajDMA+qPks7RkKciR6IGRvljcC2rRUEUJ1TQihwNPVYeSr36uNAdV3/wBY8qnkOW4sshJIOICw99/y4pdTq0IaKZgOkcHY51I25571MhxBLxPTNcAf5Ue7/FkGz8jThxPJD2GEAF7shiTvPyGX0FZiMAxMAo0BxA2VaG6vhUoO2NGtEynVLsRsNBUeaii7J7BAZCJHDE4MbubsK0zGiJnE+ZQd1t6/JooinmsoB2CoWiVGb3JrOygqcynTShoJ3JDNB3mcBzK5+NzPDglkXNI0wY9eRRZV2y0UBcc/UoOJmGOZxKVtPXYNmaLgGC4/6bgWPCpdZbtnRxU9U67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xQSEhQUExMUFRUXFBUUFRgXFRgXFRQUFhQWFxUVGBcYHSggGB0lHBQUITEhJSkrLi4uFx8zODQsNygtLisBCgoKDg0OGhAQGywkICQsLCwtLSwsLCwsLCwsLCwsLCwsLCwsLCwsLCwsLCwtLCwsLCwsLCwsLCwsLCwsLCwsLP/AABEIALsBDQMBIgACEQEDEQH/xAAcAAABBQEBAQAAAAAAAAAAAAAEAAIDBQYBBwj/xABHEAABAwEEBgcFBgQFAQkAAAABAAIDEQQFITEGEkFRYXETIjKBkaGxQlLB0fAHFGJygpIVIzPhQ6KywvFEFhc0U2Nz0tPi/8QAGgEAAwEBAQEAAAAAAAAAAAAAAAECAwQFBv/EADMRAAICAQIEAwYFBAMAAAAAAAABAhEDEiEEMUFRE3GRMkJhgbHBFCKh0fAFUrLhFUOC/9oADAMBAAIRAxEAPwD19JKq5VUSdSSSQAklxdQAkkkkAJJJJACSSSQAkkkkAJJJJACSXF1ACSSSqgBJJVSqgBJJVSqgBJqdVcKAOJpTlwoA4ku0XKIASS4UDabzjZm4IAPXKrPWjSRgwbieCCdbp34jAIGbALq7qLuqgRyqQK7qJaqAOVXUtVItQAqpVS1Ui1AHdZLWTaJUQB3WXdZNolRADtZLWTaJUQA7WS1k1cQA6qVU1dBQB2qS4uIAcuUXUkAcokWroKSAG0XKJ5TUAcASXHvAFSaKjvLSqCKo1tZ25uKBl4cFSXnpLDCaF1TuGKyl5aSz2jqsGo3h2iobvuF7zUjvKWrsOu5YW/Sp8mEYoN6Cst3SSmrqnmtFY7iZGKuop5rzgiw1hgiu4eRDYLja3EjFWzY2jDBZi26XsHYFVn7TpNK41GCWpIels9m6NLo0ukXOl4KhHOjS1EjNwPgm/eRy5goA6WcEqcFE+2sHtN76rgtoOToz+unwQBLTguU4KJ1qfsjDvyyD4hU82lrGTiGSzzscey7Va5ju8Or5JOSXMqOOUvZReU4FKgVdZ9I7O+TogXiSldUxPBpvyorMPacnITvdClBxdPYbQJavFP1DscPD+6hmsmtnmMqFzfHHFRllKMbgrfa6Ekr3HavFLVQTrKQeyT3n5ppid/5bjy2Lzp8bxK/6X6v7RNVjh/d/PUNITUK3DOJ/j/ZB2yYx9ZsFdhLpHNw/aU4cdkteJGl/7v8AwH4S6P6fuWtFxYy36XvAPR9C3d13SO/bRvxWOn03vKoPSMA90QsoedQT5rtxcTjy3p6fBr6kSxSjzPVr0vaKzhpkLusaCjS7HuUllvBkmRIwr1hSo3hecxadvd0XSxioH8xzBQg7KNJoQccNyLn0vi1g5kesQcKlzBSlDVoOPioeaSn8PL7mD1WeigrtV5uz7Rpm9qzxU/M5vqSpI/tOJONmw2lslfAOZ8V06kaaWeiJErDv+0mGtBDLSmJ6msHcg6lONVnby0wtU1QykTTu6zqd+HkhyQaWenWy84ohV72inFZK9NP2CrYGF53nBv8AdYgWWSQ1e5zzxJKtrFchzOA8/BTq7FKFcyC13naLSf5j3U90YN8AjbsuFztlAi4HRs7DNY7zgEFfOloi6rnAH3WpWupVN7I0sFkggFXEEoG8tL2RikbarDvv4SntU4JdI05FGvsPw31LO16RzSntao4KudnUkk8VG4blLFGSobKpIY40Q5toVo6zCnWVdaLO2uScUnzE2fQAe7aw9xS+8jaCOYQf8Xpmwjv+YUzL2YdpHMArYwJ2ztPtBPA5KIWmJ21p8k4WaM5eRQA8wg/QUT7IDsB7lJ91Ox7u/FIRPHtNPMfJAwJ13trUCh4EBV9suJzySXuPu62JZydjtV8Q7aB3O+acOPnRTKKktzSGSUPZZlJrrtjZC+KZtCAKOGIA4hgJ8U6KK3NdjaatrkY2YDd2QStThvC6Wg7vFTGCj39R5Mzmkmlt2VFbA6bbJE7myno5Fsmdt1DycR81N0fBLo1oZHBMd3g4H5J2vwPhX0TDGNw+u5UWk2kMVia0vjL3ONGsZTWdvIrTDLxVQxynLTFbkykoq2aCv1Qoe0WGOTFzATsOZHJZA6dRhzGusloa59C0ViJI30EmAzzWkgtPSD+nO2vEA+TlWTFPHWpCjOMuTB5rLqZtaBvoKLK6TWWzv6xkpIB2WipcOQFe9bS1WYPFHCU8CcPUKviu+UdVgjibWtQ1pce7EeqzLPMGXc9/9Ozyc3AtHmApBdTq0c5rT7rOs7yx8l6hJcQd/Uke+uwkhn7WkDyXLPctni7DQDwzU0PUeeQ6JvdiG97z8BX4IoaEupV7wBt2Bb99np2ajnRU94vY49dxkpk1gJA8MPNDpISbMn/BoWYCrz+EYeKKs90E+yGjijZr3jjwDWtPHrO/aFU3hfx2d1c+4ZBZNd36GissnRRQiriD5BVlq0h2MGHDAfNUksj5DjUlGWS5HuxdgE67BXcilt0kmA6o4KmvC6483Al3mtc27djBU79gTxdDWYu6zk9LY9dcjzF92PDq6hA2K2sF3OdTMLcm5NfF2ATGxMjwb1ilo7mj4htUipsl0nM5ItzGtFGrtrtOqCXGnDaqZ9sfKdSIcyl5Ge/Umt1ra3iVSSMleagEBaexaPU60mJViLIBkAFWmuYaux6o943IaWOM5tHgqj/tB+AfuS/jrdrHeIWpiWBsURyqPFNF2j2ZD5IVt8RHMkcx8k83lD748D8kAFfdphk/1Ca4Tj2vP5hchtbT2ZB3ORTZXDigLBxaJxmNbuHwK463v2xP7tb+6LFo3t8E9srDtpzQMqXXkzb0zcfwnuxCiNubsm/dED6OC0AbXaD5pj7Gx2bGnuCAKNt4Ef4kZ/TKz0DkVFeTTnJGDwlH+4NRbrmiPsAciR6FRvuFhyLh319UgJYpS7EOqODmkepWWtt2WxtodaGiGd5aGN1tZoYwZhor1anE4lXbtHcateAfy4+IXDdM47MtebnfEFbYsrxt0k77meTEp1bexSXfYbaZnTSiyQEgA6jOke6mWs52VOHwVrM61+zMz9gHwXZbFa9kh7nN/wBzVA6G1jPrc2xn/TRLJk1u2vQcIaVRVX/ftssuoSY3tOtU6pzFKAEHDCuxUE/2pFg68NTsAkz5DVVtpZZrVPD0RZTrA1bGagjAEbsC4bc1gpdEyypcHV2l1fUrmbdm8Uupdn7XSf8Ao685j59VRP8AtatBwZZYm83ud5ABVcGjesaNaXHgKlay5NAQKOmA4Mwp+rfyy5oVsb0ooGaYXnacuijb7wjNO7XLg49yl6CZwrPNI/frO1W9zG0aPCq0V5SxRVZE0PftPstHPhuwCrIboltBq6tNhIoByH/HejSLUipdIBhGO/5ImxXS+Q1oeZzWqs2j8cQBfidg2nkFaQWRx2Bjdw7R79iagJzKWw3Y2LDtO3D4q3jsZcKu6o3fNPmtMUPVGLtjW4uPds71X3hbwBWd4jbsYDVzudFeyRG7FaL0jaSyPEjbsCGsltDT121J2jNA2p77TQRRdDGPbcKOI4KG8J4o2hrXOLhmd68vOuK8TVjkq7HZjeLTpkg+0SPlJ1najBsHaKqrVbgOpC3HeirtMj8XtoNhOaNMIeaNA4uotsMuIlKskdu5nNY0vysy8V1PnfiTxK1dku5kLQGgVU7NVg1W+KinnDQXOOAXakkY22NneGipWdntj3mrQQEYy8myEk9kKrvHS6CF2qkwPSP4a0eymS3ew+yVsaA7AmOiafZCokxn8ObxTv4Xlj5LXfd2+6F0wN90IEYx12jfTuKYbAffPn8lszZ2+4mmBnuO8vmmMx0cEjezI7xI9USySce2DzoVpjCz3X+CYYo/df4FAjPm2TjYw8gR6FSR31OM2t8/kVcOhi2tf+13yURhh3Sftd8k6Aih0g95ngfgQEXFfkDvbDfzAjzy81AYIaE9IWgZ6wIArhtoui7mOykY7wPolQFpFM13Zc13Ig+ikVI+5Bvb4AKRlgkb2ZacNao8DggZbLlFXR/eRmY3jjgfFvyREdpf7TAOTx/uAQBOQsV9oN+GINhiwees80Bo32W478+Q4rZG0s94eIXl1+6F2i1TSTGms92sQXUAGTQCdwAHcplY1RTW3SWd7NQtA3ua2jj34gdwCgdpTaCwxmaQNLS3BrQQDnQgA1wpVGf921rGWqOUhHmArGx6F21hq6eMNGYcS/bvcFNMu4lHddk6TK1PbkaFhcSRlvqtI29J7OQGNknGFSYS0Deak48qIyOlnxlfZ3tGY6Gjhw1mkU7wVKdN7uEcjm4vYMIwOs8nABp7JG81w2qlSJ3fQVhv+MtLyC6XHWBFCCMhhs5f3Qd5324tBkf93ZvP9WT8rRjTks3LpPbrUdWJrIWnIRtq8D87vUURth0bZGektkhc846pJe93MnFS5j0VzH2C1yzHUscRY32pX9o8eCsegs9l68runm45NKAvXSSg6KBoYMtVuf6iPRVtiuWWc60hNN39lnqcuRVJcwi3XxNanarMG7KYAK2unR4No6TF3FE2a7GwNrhgmyOkkFSdSPf7Thw3BXGKW7JcuxI49K7UZgxvad8AuzzhvUYg5bwAHRxD64qSzRbXZrSyKHk6oqVmr4tRkrU6rB5ou+72Y0GrgAM+K8x0h0kdMS1mDPVZ3ZoohV+3/wD4cPKoRdx6JGZmvKSXHyT9DNEy+ksow9kH1XoUEAYKDAIY7o9SENMgu6p3lCttbvfHh/dSttbt7fMLUxslBP0Eukdw8E1tr4D9ykbNXZ6H4oGN6V34V0TO20T9Zv0EiG/RSAaXg5tXQW8R4rvRhc6LigDlB75HePiEg3c8HmB8EjCmmDgEwIrezWaY6Bxc0nPKmWHE4KqttiYY2xyNDW1BfgMaZY5q66HgRyUUlnrnU8xX1Cak0BX2O1EdUQajfZrKQCNhHVVkC4/4f+cH1CgmhcdvkmMY8ZH1+aVgTPjrnBXkWLJX9eTGEhtjrvdIQ1tdtNWpd5LXMdINrfMpkkRd22xO/M2vqoyeI1+R0TJN8jyi0gTNcdePWrRsUMb8q4kv1TTlVWNx2z7pSptrQPZjYzUO/qvc74L0uMACmowD8OA8KJOhYcwD3LKOD82qUm3/ADvZKx9SqsmlED2F7ukjAzdJGWDvPZ81gNKNNJpXltnwbsJBJI3hop54c1sNLLM54bHHFrHOtKgbMK4DmVX2K5LPZmdJaGkHMlzmmp8cVrK+htGup50y6J5zWVz3cCcPAYDuAWju/RFkbdeUhjRiSVprTpdYYmVZG50nss1KHmScAFg750gdI7XkIBOQGNODRs+G9ZyVGibZfTXmyIFsDQxu15HXPEA5DmqUzyTu1Y60Objme9CXbZX2gjWqG7hTzxW7uyyRxAAeiIwvdik0gG5tHGsoXYlXzyyNtTQAKG127VHUbUnKpogpm6hElpILs2RjsM/Ed54lbLYy58x5aZevL1Yxi1hzfxd8lR3vexlf0cRwGBIyHBC3jfElqeWRGjcnP2cmo+7bA2FvnxPEqWx0Ou+xiMY9+8qu0kv5sLDjRcv6/mRNLiaAefALyO+72daHkknV2BSaRiOvi+H2hxxo3ctDoPoqZiJZBSMZA+0ULoTowbU/WcKRN7R38F6zGxrGgNFGgUaPigbfQTWhoAAoNiEtFpoU6eQ0KBbESpsmj0Loefgl0J94+azzrXeQzs0Lu7/9oSS9Lzaa/dI6f+2T6PXsfgJPlKPqjz/xkf7ZejNaWuGTvrvTmyvH/HyWbi00cwUtFjkadpbUDwcPiiotNrG7PpY+bK/6SVEv6fxC92/Lf6DXGYX73rsXwtzxs8ynfxN24/XcqqLSixOytDR+dr2+oVjZ7TDJ2JoncntK558Plh7UWvkbRywlya9SZt7UzB8B81Ky+G8RzqPSqabI7dVRPsf4VlRYY2927x4j4qdt4NO/65FUrrK3dRN+6BKhmhZa2nf4H5J/TD3lmHWLn6eia2J4yce8k+pRQWavW4+q5qnYVlulkbkB6elE9l6PHaafH51RQWaUtd9UXCXDYPD5FUkd8byfA/A/BEMvobx3/wB6ICw98tMSGgbyCEC+3vEur0A1KA9Jr0Fd1NX4oll5tP1X0qnmeNwocuOCxyLJzg/l3Li49QW0XtFH2i0bqazv9LV51pHanzyEioAJo49r9IyaOOfLJei/w6Inq6uOeGayOl9jke4RWZlKdp+VODd545DZjk469P56v4Bcb2POrwmEbixg1n7eBO1x38PHcn3Vcjnu15Kk/WA3LYXToUWCrhjtNVpLPclB/wAJqPcbn2M7YbDqigCsGwuFAAS45BXzLvIyHeh75tYskTnNoZKVJOQFe0eA3bVfIgqrdOyyNLnkOmpX8LBvP1UrFSTy215xd0dcXHtP5bh6Idr322TWcSY9bfjId5Wss9lEbaCgIHc0bgpbsqqIbNZmxNAaAKeSqb+vtsbHOLuqPFx3BQaSX+yJhJdgMhXrPO4Lyy9b1ktD9Z5w2NGQUlxXckvi9X2h9Tg0dluwInRjR99rlDGjqjF7tjQhbmuuS0ytiibVxPcBvK9ouK6mWRnQR5gVmk3ncgcnQTY7EyCJsbBRjM/xFNllr9ZBPmlrllk0fFB2l9MNpS57kjC+poES2OiZBFQV2qdqEgZ6YyZjsi08inmJvFBuudhywTBdj29iQjxWxluGusoKFmuaN/aYx3NoXKzt2Nf6+SQvQt7cbhxCak1yYNJ8ystGh9mdnAzuqPRVdp+z2yuya9vJxP8AqqtbHebD7VOeCKZKDkQfA+i3jxmePKb9TGXDYnzivQ86doEWf0bTKz6/CQuMuS8of6dsLuDyT5PDl6OeITXNbtw7itf+QzP2qfmk/sR+Dxr2bXk2YFtvvSPtQWeUcG0J72keikGlMzf6t3SDjG8ny1fitv8AdwcqJjrGl+Kg/axr5WvuPwJr2Zv50/sYsaa2atJIbVFzY0gf5q+SJj0qsL/+oLfzxvA8dWi0ktgrsBQFouCJ/ahYf0hHicNLnFrya+6DTnXvJ+a/2Dw26zP7Fqs7uHStB8K1Rn3QkVArxa4EfFVE+htld/hU5Ej0KBOgkLTWN0sZ3tdTzzRo4Z8pNea/ZhqzLnFPyf7o0L7LvB8FC6yjh5j4KmbcFqj/AKVvnG4P/mD/AD1CIhnvGPB33a0Di0xuPe2jfJS+Hi/Zmn6r6qv1H4r6xf1+gY6w/WBXPuz25Fw7yhDpI5n/AIiwSN/FE5sg55NopbPpPYHmnTOiP/qNcwfupq+al8LlW6V+W/0Gs+Nur9dvqSuEnvV5gH4Jhe/6/sVZ2YRy/wBKeOT8rmv9CSnvsLx7LTyqPVYNNczVblWLVIPaP+b5pwtso9od5cjXwkZscOVD8FG5g/F+2voUgIorwk2gHkfmEmxguDqDWOwkeOaeIQciO9rh8EBed4RwsJJY47AKklA0dtl2hri8ir3EAZYDf3LBaaaRR2YFoNTlQHFx+HNQ6VafmIEM6riOo0YHHa7cF5LbbW+Z5fI4uccz8Aobs1ih94W587y955DY0bgnXbYXzSNjjFXONAPjyUMMRcQ1oJJIAAzJOxez6IaONu+ESSNDrVJg0e7XJo+JSLboM0duJtghEUdHWiTF7qdkHM8gjXgAaoPVHadte5SOJbVtayuxkd7o3D4IC1yUwHZapuzNj5pdUa55NCHssZPWdmomEyOBOQwA3IyU5NbmgfIniZrnBWcF3CmKbdtj1RUo2aelKLRbIhs1uqfqqcHnchnUGxwXWybnnvComwkSb1zWBUeu78J8lwu3tPkUAKSysdmB4f2Q0l2t2YcnIkPZy7iE8Pb73mUDAxBI3syO5O6wXRbJW9pgcN7cPJGU3HzBS1TwP1wKAB2XjGcDVp4inp8UZE4EYGo4FCyx1zbXwKFdY2jEVYd4JCBWWxJ3nvCVTu8FWNdK3J4cPxD4hPZeYHbYW8RiPJIYZLK0Al2AGJJyAGZKBu68ILSNaCVkgGB1TUjmMws9pI82t7onTNgszQ0uJqOnccdUuNAGjdmSq61xWV7obNA6R+o8PeyzFuIr23yVFKc/OhWDzb7HdDhIuCcm7e+y2Srq+789jeOgQs0a5JeYbRojkdsOGIHecVT2+3TOJ1IiGg5l9NuygzW9nCcvq1iFlTQuOQ+J3LzO87TruJ6NvPHyW9muZ0p1n6w4O2d6Bt9ysjbUAHDM9kcSVrjm4u7E4pnnkkBrWgBzGdfE4oqyaSW2zkCKaY7m9IXN/bKHAd1ERb5Yw4jpY67esHEfpZUhZ6+r0Yxpa2vWGJOD3jcAOw3ftPiF1Pi5tb7r47ma4ePavLY2Fk+2GVhpN0bgMCTGak8Cx1DzDVf2L7V4JM4mn8szS7uY4ArwKZ5eanw2DkozGuGeTU7pfI3WNI+l4dN7HICHRTAfiawgjuesHp7f8NnBMbSZHn+U11Mjm9wBrqjYMK+a8oY97cnuHJxHoVbXJo5NbeleHtGpq1dIXHXe7JlQCSaAknZhvChlKNFDaJXSOLnuLnONSTtK41i0Vo0OtUdSYhQYlwkZSm/Fww5rZ6IaGMhaLTaaHaxpGZ2Ghx79vAZopuh32faLNssf3y1CjiKxtIxaN9N5+uOt6Zw/mvFZX4Rt2Mb/AMZlRsm1yZ5qCNv9JvvEYa1PIBQzzltZHCr3YNbu3N+aiTvZE+Y93VGqDVzsXH4qrleXHVHZBxI2ldk1wRV+JbV1NldvwARFgiFSTg0J/AESVEba7TkjrmsmOscygYmdK/W2DILT2eLUbjmqiupMmZrSy/JYHsZEytc0y79JpNX+ZA7W4YhWF53QJX6z68KJ7I2RCg76rfNxeDBhucSMeHJOdRZvBO3eRzSNpZWmu3vog23NI3KUu3VGPkcfBL7pKz2A7v8AmuZZJe9Fr9Td4l7sk/0LDVB2Duw9Egwb3DzVbDMQetC9vEZIqO1M94jmn40Orrz2JlhmgnVPvDvC49rvwnv+a61wPtA+CfqclaknyM6ZB0Z90dxC7qU2OHiVL0XAeK6Izsr4qhEOudjh3/QXekd7oPI4+amcDtFeYUZibupyJQAzWbtBHd8UtQHJ1fP1XS3c4jmKpjmH3Wu4jP5oAHtV1RyCj2McPBCQXSIRSEdENwaNU89XPwVhWm17eBxHninCU7C0+XzS0q7orxJVpvbsVbpphgQ128tNHEfXBES29hA1mPB7sORqEWZPeYfAO9MVEWRu4HdUtPgmTZQXxa53mkQDK4axNQGjZqEUr3KvvK75J2jpZDhmGgNbXfzWsfYq5OPeAR5IaWxvy6rvLyIIS0j1GD/7JQNaRGNUna04g7xrAgnmq60fY50nXjtrqnE9JDrGvFzH/BeiOgI7TD3tr4ah+CLssjRhWh3VxPc6lE/MLaPHLT9jtsHYmszxxc9h8NQqvl+yi8RlHE/8sv8A8gF9BdId/j9UXM9gPIfEJUh6mfPkX2Y2+o142MG8vr/oqVurDo/LBGyCBrWMaKukk60j5CBruEUescSABnQACmC9HIG49xUU1na4UL3j9Th5tcCjSGps88vS52Q6jrQ/WfrBzS2rna4oSwA9RuO5taGlK4o+yB0nWkwAGAJrqjiTm47TjRXF86PMILw4kghxG3CoJJPWOBOBNFXdIKDDqDIe+7dywqTw4LNpplXsB28dYOfQRtaCxu7ZrEd2A/vSrfaHFwkc3B1QwVyGwcSczw5o21t6XrvcBEKvcT7QFMfy7htw31VPJaDM/Wxa2lGN91m/8zvrYpew0E2dhcd5JxO923uCltMlXCJn6k/W6Jladd2DRuR1yXZ4nFx+CcVYpMsbnsIADjkMlYgax4BKQ0oxqmjbQLZGbFJQCpyCo5usSUdeU/sjvVJaLUQaDZmvneOcuN4jwIezHn5np8Olgx+I+bPR47YPeU4tPIqtcwbkowvojzLLTphuXDI3aPJVpKkY40zSoaYU4Rn2R4BROs8R3jkSPQptU2qWiL6Fa5Lkx/3T3ZXjwI8wu9FMMnMfzBb5iq4E4JeGug/EfUX3mRvaiP6XB3lgfJQm+oa6ryGnc8ap80SyQ71M+JrxR7Q4biAR4FJxmuT9f4hqUHzXo/3sawscOqcOdQkYFntI7CyCMyQgxu/A5zR+0GnkmaJ3jLKDrvLqZYD4BZrPU1jkt2bPhrxPLF7LvzNCQ4b/AFChMbT7I/Th5BGxmqT2A5gFdByABgAye5vPEfBNfE+nsOHgT44LtsOoerUd9fVPiFRU5+HogAYxkZscPy5eWC4H7n+IBCI1yDmpiNbMA8wCgQD0rtzXcjQrjpfea4d1R5KS8LO0M1gMe/0yVdHIericc/FMYQOjOVAfwuLD5Ur4pzoyMauPNrXjyx80/ow6tQD3IKVup2cORISAKEpGFWn9Rb/ldrBSdPQdZj+dA7/QfggLNaXOwcajDMA+qPks7RkKciR6IGRvljcC2rRUEUJ1TQihwNPVYeSr36uNAdV3/wBY8qnkOW4sshJIOICw99/y4pdTq0IaKZgOkcHY51I25571MhxBLxPTNcAf5Ue7/FkGz8jThxPJD2GEAF7shiTvPyGX0FZiMAxMAo0BxA2VaG6vhUoO2NGtEynVLsRsNBUeaii7J7BAZCJHDE4MbubsK0zGiJnE+ZQd1t6/JooinmsoB2CoWiVGb3JrOygqcynTShoJ3JDNB3mcBzK5+NzPDglkXNI0wY9eRRZV2y0UBcc/UoOJmGOZxKVtPXYNmaLgGC4/6bgWPCpdZbtnRxU9U6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data:image/jpeg;base64,/9j/4AAQSkZJRgABAQAAAQABAAD/2wCEAAkGBxQSEhQUExMUFRUXFBUUFRgXFRgXFRQUFhQWFxUVGBcYHSggGB0lHBQUITEhJSkrLi4uFx8zODQsNygtLisBCgoKDg0OGhAQGywkICQsLCwtLSwsLCwsLCwsLCwsLCwsLCwsLCwsLCwsLCwtLCwsLCwsLCwsLCwsLCwsLCwsLP/AABEIALsBDQMBIgACEQEDEQH/xAAcAAABBQEBAQAAAAAAAAAAAAAEAAIDBQYBBwj/xABHEAABAwEEBgcFBgQFAQkAAAABAAIDEQQFITEGEkFRYXETIjKBkaGxQlLB0fAHFGJygpIVIzPhQ6KywvFEFhc0U2Nz0tPi/8QAGgEAAwEBAQEAAAAAAAAAAAAAAAECAwQFBv/EADMRAAICAQIEAwYFBAMAAAAAAAABAhEDEiEEMUFRE3GRMkJhgbHBFCKh0fAFUrLhFUOC/9oADAMBAAIRAxEAPwD19JKq5VUSdSSSQAklxdQAkkkkAJJJJACSSSQAkkkkAJJJJACSXF1ACSSSqgBJJVSqgBJJVSqgBJqdVcKAOJpTlwoA4ku0XKIASS4UDabzjZm4IAPXKrPWjSRgwbieCCdbp34jAIGbALq7qLuqgRyqQK7qJaqAOVXUtVItQAqpVS1Ui1AHdZLWTaJUQB3WXdZNolRADtZLWTaJUQA7WS1k1cQA6qVU1dBQB2qS4uIAcuUXUkAcokWroKSAG0XKJ5TUAcASXHvAFSaKjvLSqCKo1tZ25uKBl4cFSXnpLDCaF1TuGKyl5aSz2jqsGo3h2iobvuF7zUjvKWrsOu5YW/Sp8mEYoN6Cst3SSmrqnmtFY7iZGKuop5rzgiw1hgiu4eRDYLja3EjFWzY2jDBZi26XsHYFVn7TpNK41GCWpIels9m6NLo0ukXOl4KhHOjS1EjNwPgm/eRy5goA6WcEqcFE+2sHtN76rgtoOToz+unwQBLTguU4KJ1qfsjDvyyD4hU82lrGTiGSzzscey7Va5ju8Or5JOSXMqOOUvZReU4FKgVdZ9I7O+TogXiSldUxPBpvyorMPacnITvdClBxdPYbQJavFP1DscPD+6hmsmtnmMqFzfHHFRllKMbgrfa6Ekr3HavFLVQTrKQeyT3n5ppid/5bjy2Lzp8bxK/6X6v7RNVjh/d/PUNITUK3DOJ/j/ZB2yYx9ZsFdhLpHNw/aU4cdkteJGl/7v8AwH4S6P6fuWtFxYy36XvAPR9C3d13SO/bRvxWOn03vKoPSMA90QsoedQT5rtxcTjy3p6fBr6kSxSjzPVr0vaKzhpkLusaCjS7HuUllvBkmRIwr1hSo3hecxadvd0XSxioH8xzBQg7KNJoQccNyLn0vi1g5kesQcKlzBSlDVoOPioeaSn8PL7mD1WeigrtV5uz7Rpm9qzxU/M5vqSpI/tOJONmw2lslfAOZ8V06kaaWeiJErDv+0mGtBDLSmJ6msHcg6lONVnby0wtU1QykTTu6zqd+HkhyQaWenWy84ohV72inFZK9NP2CrYGF53nBv8AdYgWWSQ1e5zzxJKtrFchzOA8/BTq7FKFcyC13naLSf5j3U90YN8AjbsuFztlAi4HRs7DNY7zgEFfOloi6rnAH3WpWupVN7I0sFkggFXEEoG8tL2RikbarDvv4SntU4JdI05FGvsPw31LO16RzSntao4KudnUkk8VG4blLFGSobKpIY40Q5toVo6zCnWVdaLO2uScUnzE2fQAe7aw9xS+8jaCOYQf8Xpmwjv+YUzL2YdpHMArYwJ2ztPtBPA5KIWmJ21p8k4WaM5eRQA8wg/QUT7IDsB7lJ91Ox7u/FIRPHtNPMfJAwJ13trUCh4EBV9suJzySXuPu62JZydjtV8Q7aB3O+acOPnRTKKktzSGSUPZZlJrrtjZC+KZtCAKOGIA4hgJ8U6KK3NdjaatrkY2YDd2QStThvC6Wg7vFTGCj39R5Mzmkmlt2VFbA6bbJE7myno5Fsmdt1DycR81N0fBLo1oZHBMd3g4H5J2vwPhX0TDGNw+u5UWk2kMVia0vjL3ONGsZTWdvIrTDLxVQxynLTFbkykoq2aCv1Qoe0WGOTFzATsOZHJZA6dRhzGusloa59C0ViJI30EmAzzWkgtPSD+nO2vEA+TlWTFPHWpCjOMuTB5rLqZtaBvoKLK6TWWzv6xkpIB2WipcOQFe9bS1WYPFHCU8CcPUKviu+UdVgjibWtQ1pce7EeqzLPMGXc9/9Ozyc3AtHmApBdTq0c5rT7rOs7yx8l6hJcQd/Uke+uwkhn7WkDyXLPctni7DQDwzU0PUeeQ6JvdiG97z8BX4IoaEupV7wBt2Bb99np2ajnRU94vY49dxkpk1gJA8MPNDpISbMn/BoWYCrz+EYeKKs90E+yGjijZr3jjwDWtPHrO/aFU3hfx2d1c+4ZBZNd36GissnRRQiriD5BVlq0h2MGHDAfNUksj5DjUlGWS5HuxdgE67BXcilt0kmA6o4KmvC6483Al3mtc27djBU79gTxdDWYu6zk9LY9dcjzF92PDq6hA2K2sF3OdTMLcm5NfF2ATGxMjwb1ilo7mj4htUipsl0nM5ItzGtFGrtrtOqCXGnDaqZ9sfKdSIcyl5Ge/Umt1ra3iVSSMleagEBaexaPU60mJViLIBkAFWmuYaux6o943IaWOM5tHgqj/tB+AfuS/jrdrHeIWpiWBsURyqPFNF2j2ZD5IVt8RHMkcx8k83lD748D8kAFfdphk/1Ca4Tj2vP5hchtbT2ZB3ORTZXDigLBxaJxmNbuHwK463v2xP7tb+6LFo3t8E9srDtpzQMqXXkzb0zcfwnuxCiNubsm/dED6OC0AbXaD5pj7Gx2bGnuCAKNt4Ef4kZ/TKz0DkVFeTTnJGDwlH+4NRbrmiPsAciR6FRvuFhyLh319UgJYpS7EOqODmkepWWtt2WxtodaGiGd5aGN1tZoYwZhor1anE4lXbtHcateAfy4+IXDdM47MtebnfEFbYsrxt0k77meTEp1bexSXfYbaZnTSiyQEgA6jOke6mWs52VOHwVrM61+zMz9gHwXZbFa9kh7nN/wBzVA6G1jPrc2xn/TRLJk1u2vQcIaVRVX/ftssuoSY3tOtU6pzFKAEHDCuxUE/2pFg68NTsAkz5DVVtpZZrVPD0RZTrA1bGagjAEbsC4bc1gpdEyypcHV2l1fUrmbdm8Uupdn7XSf8Ao685j59VRP8AtatBwZZYm83ud5ABVcGjesaNaXHgKlay5NAQKOmA4Mwp+rfyy5oVsb0ooGaYXnacuijb7wjNO7XLg49yl6CZwrPNI/frO1W9zG0aPCq0V5SxRVZE0PftPstHPhuwCrIboltBq6tNhIoByH/HejSLUipdIBhGO/5ImxXS+Q1oeZzWqs2j8cQBfidg2nkFaQWRx2Bjdw7R79iagJzKWw3Y2LDtO3D4q3jsZcKu6o3fNPmtMUPVGLtjW4uPds71X3hbwBWd4jbsYDVzudFeyRG7FaL0jaSyPEjbsCGsltDT121J2jNA2p77TQRRdDGPbcKOI4KG8J4o2hrXOLhmd68vOuK8TVjkq7HZjeLTpkg+0SPlJ1najBsHaKqrVbgOpC3HeirtMj8XtoNhOaNMIeaNA4uotsMuIlKskdu5nNY0vysy8V1PnfiTxK1dku5kLQGgVU7NVg1W+KinnDQXOOAXakkY22NneGipWdntj3mrQQEYy8myEk9kKrvHS6CF2qkwPSP4a0eymS3ew+yVsaA7AmOiafZCokxn8ObxTv4Xlj5LXfd2+6F0wN90IEYx12jfTuKYbAffPn8lszZ2+4mmBnuO8vmmMx0cEjezI7xI9USySce2DzoVpjCz3X+CYYo/df4FAjPm2TjYw8gR6FSR31OM2t8/kVcOhi2tf+13yURhh3Sftd8k6Aih0g95ngfgQEXFfkDvbDfzAjzy81AYIaE9IWgZ6wIArhtoui7mOykY7wPolQFpFM13Zc13Ig+ikVI+5Bvb4AKRlgkb2ZacNao8DggZbLlFXR/eRmY3jjgfFvyREdpf7TAOTx/uAQBOQsV9oN+GINhiwees80Bo32W478+Q4rZG0s94eIXl1+6F2i1TSTGms92sQXUAGTQCdwAHcplY1RTW3SWd7NQtA3ua2jj34gdwCgdpTaCwxmaQNLS3BrQQDnQgA1wpVGf921rGWqOUhHmArGx6F21hq6eMNGYcS/bvcFNMu4lHddk6TK1PbkaFhcSRlvqtI29J7OQGNknGFSYS0Deak48qIyOlnxlfZ3tGY6Gjhw1mkU7wVKdN7uEcjm4vYMIwOs8nABp7JG81w2qlSJ3fQVhv+MtLyC6XHWBFCCMhhs5f3Qd5324tBkf93ZvP9WT8rRjTks3LpPbrUdWJrIWnIRtq8D87vUURth0bZGektkhc846pJe93MnFS5j0VzH2C1yzHUscRY32pX9o8eCsegs9l68runm45NKAvXSSg6KBoYMtVuf6iPRVtiuWWc60hNN39lnqcuRVJcwi3XxNanarMG7KYAK2unR4No6TF3FE2a7GwNrhgmyOkkFSdSPf7Thw3BXGKW7JcuxI49K7UZgxvad8AuzzhvUYg5bwAHRxD64qSzRbXZrSyKHk6oqVmr4tRkrU6rB5ou+72Y0GrgAM+K8x0h0kdMS1mDPVZ3ZoohV+3/wD4cPKoRdx6JGZmvKSXHyT9DNEy+ksow9kH1XoUEAYKDAIY7o9SENMgu6p3lCttbvfHh/dSttbt7fMLUxslBP0Eukdw8E1tr4D9ykbNXZ6H4oGN6V34V0TO20T9Zv0EiG/RSAaXg5tXQW8R4rvRhc6LigDlB75HePiEg3c8HmB8EjCmmDgEwIrezWaY6Bxc0nPKmWHE4KqttiYY2xyNDW1BfgMaZY5q66HgRyUUlnrnU8xX1Cak0BX2O1EdUQajfZrKQCNhHVVkC4/4f+cH1CgmhcdvkmMY8ZH1+aVgTPjrnBXkWLJX9eTGEhtjrvdIQ1tdtNWpd5LXMdINrfMpkkRd22xO/M2vqoyeI1+R0TJN8jyi0gTNcdePWrRsUMb8q4kv1TTlVWNx2z7pSptrQPZjYzUO/qvc74L0uMACmowD8OA8KJOhYcwD3LKOD82qUm3/ADvZKx9SqsmlED2F7ukjAzdJGWDvPZ81gNKNNJpXltnwbsJBJI3hop54c1sNLLM54bHHFrHOtKgbMK4DmVX2K5LPZmdJaGkHMlzmmp8cVrK+htGup50y6J5zWVz3cCcPAYDuAWju/RFkbdeUhjRiSVprTpdYYmVZG50nss1KHmScAFg750gdI7XkIBOQGNODRs+G9ZyVGibZfTXmyIFsDQxu15HXPEA5DmqUzyTu1Y60Objme9CXbZX2gjWqG7hTzxW7uyyRxAAeiIwvdik0gG5tHGsoXYlXzyyNtTQAKG127VHUbUnKpogpm6hElpILs2RjsM/Ed54lbLYy58x5aZevL1Yxi1hzfxd8lR3vexlf0cRwGBIyHBC3jfElqeWRGjcnP2cmo+7bA2FvnxPEqWx0Ou+xiMY9+8qu0kv5sLDjRcv6/mRNLiaAefALyO+72daHkknV2BSaRiOvi+H2hxxo3ctDoPoqZiJZBSMZA+0ULoTowbU/WcKRN7R38F6zGxrGgNFGgUaPigbfQTWhoAAoNiEtFpoU6eQ0KBbESpsmj0Loefgl0J94+azzrXeQzs0Lu7/9oSS9Lzaa/dI6f+2T6PXsfgJPlKPqjz/xkf7ZejNaWuGTvrvTmyvH/HyWbi00cwUtFjkadpbUDwcPiiotNrG7PpY+bK/6SVEv6fxC92/Lf6DXGYX73rsXwtzxs8ynfxN24/XcqqLSixOytDR+dr2+oVjZ7TDJ2JoncntK558Plh7UWvkbRywlya9SZt7UzB8B81Ky+G8RzqPSqabI7dVRPsf4VlRYY2927x4j4qdt4NO/65FUrrK3dRN+6BKhmhZa2nf4H5J/TD3lmHWLn6eia2J4yce8k+pRQWavW4+q5qnYVlulkbkB6elE9l6PHaafH51RQWaUtd9UXCXDYPD5FUkd8byfA/A/BEMvobx3/wB6ICw98tMSGgbyCEC+3vEur0A1KA9Jr0Fd1NX4oll5tP1X0qnmeNwocuOCxyLJzg/l3Li49QW0XtFH2i0bqazv9LV51pHanzyEioAJo49r9IyaOOfLJei/w6Inq6uOeGayOl9jke4RWZlKdp+VODd545DZjk469P56v4Bcb2POrwmEbixg1n7eBO1x38PHcn3Vcjnu15Kk/WA3LYXToUWCrhjtNVpLPclB/wAJqPcbn2M7YbDqigCsGwuFAAS45BXzLvIyHeh75tYskTnNoZKVJOQFe0eA3bVfIgqrdOyyNLnkOmpX8LBvP1UrFSTy215xd0dcXHtP5bh6Idr322TWcSY9bfjId5Wss9lEbaCgIHc0bgpbsqqIbNZmxNAaAKeSqb+vtsbHOLuqPFx3BQaSX+yJhJdgMhXrPO4Lyy9b1ktD9Z5w2NGQUlxXckvi9X2h9Tg0dluwInRjR99rlDGjqjF7tjQhbmuuS0ytiibVxPcBvK9ouK6mWRnQR5gVmk3ncgcnQTY7EyCJsbBRjM/xFNllr9ZBPmlrllk0fFB2l9MNpS57kjC+poES2OiZBFQV2qdqEgZ6YyZjsi08inmJvFBuudhywTBdj29iQjxWxluGusoKFmuaN/aYx3NoXKzt2Nf6+SQvQt7cbhxCak1yYNJ8ystGh9mdnAzuqPRVdp+z2yuya9vJxP8AqqtbHebD7VOeCKZKDkQfA+i3jxmePKb9TGXDYnzivQ86doEWf0bTKz6/CQuMuS8of6dsLuDyT5PDl6OeITXNbtw7itf+QzP2qfmk/sR+Dxr2bXk2YFtvvSPtQWeUcG0J72keikGlMzf6t3SDjG8ny1fitv8AdwcqJjrGl+Kg/axr5WvuPwJr2Zv50/sYsaa2atJIbVFzY0gf5q+SJj0qsL/+oLfzxvA8dWi0ktgrsBQFouCJ/ahYf0hHicNLnFrya+6DTnXvJ+a/2Dw26zP7Fqs7uHStB8K1Rn3QkVArxa4EfFVE+htld/hU5Ej0KBOgkLTWN0sZ3tdTzzRo4Z8pNea/ZhqzLnFPyf7o0L7LvB8FC6yjh5j4KmbcFqj/AKVvnG4P/mD/AD1CIhnvGPB33a0Di0xuPe2jfJS+Hi/Zmn6r6qv1H4r6xf1+gY6w/WBXPuz25Fw7yhDpI5n/AIiwSN/FE5sg55NopbPpPYHmnTOiP/qNcwfupq+al8LlW6V+W/0Gs+Nur9dvqSuEnvV5gH4Jhe/6/sVZ2YRy/wBKeOT8rmv9CSnvsLx7LTyqPVYNNczVblWLVIPaP+b5pwtso9od5cjXwkZscOVD8FG5g/F+2voUgIorwk2gHkfmEmxguDqDWOwkeOaeIQciO9rh8EBed4RwsJJY47AKklA0dtl2hri8ir3EAZYDf3LBaaaRR2YFoNTlQHFx+HNQ6VafmIEM6riOo0YHHa7cF5LbbW+Z5fI4uccz8Aobs1ih94W587y955DY0bgnXbYXzSNjjFXONAPjyUMMRcQ1oJJIAAzJOxez6IaONu+ESSNDrVJg0e7XJo+JSLboM0duJtghEUdHWiTF7qdkHM8gjXgAaoPVHadte5SOJbVtayuxkd7o3D4IC1yUwHZapuzNj5pdUa55NCHssZPWdmomEyOBOQwA3IyU5NbmgfIniZrnBWcF3CmKbdtj1RUo2aelKLRbIhs1uqfqqcHnchnUGxwXWybnnvComwkSb1zWBUeu78J8lwu3tPkUAKSysdmB4f2Q0l2t2YcnIkPZy7iE8Pb73mUDAxBI3syO5O6wXRbJW9pgcN7cPJGU3HzBS1TwP1wKAB2XjGcDVp4inp8UZE4EYGo4FCyx1zbXwKFdY2jEVYd4JCBWWxJ3nvCVTu8FWNdK3J4cPxD4hPZeYHbYW8RiPJIYZLK0Al2AGJJyAGZKBu68ILSNaCVkgGB1TUjmMws9pI82t7onTNgszQ0uJqOnccdUuNAGjdmSq61xWV7obNA6R+o8PeyzFuIr23yVFKc/OhWDzb7HdDhIuCcm7e+y2Srq+789jeOgQs0a5JeYbRojkdsOGIHecVT2+3TOJ1IiGg5l9NuygzW9nCcvq1iFlTQuOQ+J3LzO87TruJ6NvPHyW9muZ0p1n6w4O2d6Bt9ysjbUAHDM9kcSVrjm4u7E4pnnkkBrWgBzGdfE4oqyaSW2zkCKaY7m9IXN/bKHAd1ERb5Yw4jpY67esHEfpZUhZ6+r0Yxpa2vWGJOD3jcAOw3ftPiF1Pi5tb7r47ma4ePavLY2Fk+2GVhpN0bgMCTGak8Cx1DzDVf2L7V4JM4mn8szS7uY4ArwKZ5eanw2DkozGuGeTU7pfI3WNI+l4dN7HICHRTAfiawgjuesHp7f8NnBMbSZHn+U11Mjm9wBrqjYMK+a8oY97cnuHJxHoVbXJo5NbeleHtGpq1dIXHXe7JlQCSaAknZhvChlKNFDaJXSOLnuLnONSTtK41i0Vo0OtUdSYhQYlwkZSm/Fww5rZ6IaGMhaLTaaHaxpGZ2Ghx79vAZopuh32faLNssf3y1CjiKxtIxaN9N5+uOt6Zw/mvFZX4Rt2Mb/AMZlRsm1yZ5qCNv9JvvEYa1PIBQzzltZHCr3YNbu3N+aiTvZE+Y93VGqDVzsXH4qrleXHVHZBxI2ldk1wRV+JbV1NldvwARFgiFSTg0J/AESVEba7TkjrmsmOscygYmdK/W2DILT2eLUbjmqiupMmZrSy/JYHsZEytc0y79JpNX+ZA7W4YhWF53QJX6z68KJ7I2RCg76rfNxeDBhucSMeHJOdRZvBO3eRzSNpZWmu3vog23NI3KUu3VGPkcfBL7pKz2A7v8AmuZZJe9Fr9Td4l7sk/0LDVB2Duw9Egwb3DzVbDMQetC9vEZIqO1M94jmn40Orrz2JlhmgnVPvDvC49rvwnv+a61wPtA+CfqclaknyM6ZB0Z90dxC7qU2OHiVL0XAeK6Izsr4qhEOudjh3/QXekd7oPI4+amcDtFeYUZibupyJQAzWbtBHd8UtQHJ1fP1XS3c4jmKpjmH3Wu4jP5oAHtV1RyCj2McPBCQXSIRSEdENwaNU89XPwVhWm17eBxHninCU7C0+XzS0q7orxJVpvbsVbpphgQ128tNHEfXBES29hA1mPB7sORqEWZPeYfAO9MVEWRu4HdUtPgmTZQXxa53mkQDK4axNQGjZqEUr3KvvK75J2jpZDhmGgNbXfzWsfYq5OPeAR5IaWxvy6rvLyIIS0j1GD/7JQNaRGNUna04g7xrAgnmq60fY50nXjtrqnE9JDrGvFzH/BeiOgI7TD3tr4ah+CLssjRhWh3VxPc6lE/MLaPHLT9jtsHYmszxxc9h8NQqvl+yi8RlHE/8sv8A8gF9BdId/j9UXM9gPIfEJUh6mfPkX2Y2+o142MG8vr/oqVurDo/LBGyCBrWMaKukk60j5CBruEUescSABnQACmC9HIG49xUU1na4UL3j9Th5tcCjSGps88vS52Q6jrQ/WfrBzS2rna4oSwA9RuO5taGlK4o+yB0nWkwAGAJrqjiTm47TjRXF86PMILw4kghxG3CoJJPWOBOBNFXdIKDDqDIe+7dywqTw4LNpplXsB28dYOfQRtaCxu7ZrEd2A/vSrfaHFwkc3B1QwVyGwcSczw5o21t6XrvcBEKvcT7QFMfy7htw31VPJaDM/Wxa2lGN91m/8zvrYpew0E2dhcd5JxO923uCltMlXCJn6k/W6Jladd2DRuR1yXZ4nFx+CcVYpMsbnsIADjkMlYgax4BKQ0oxqmjbQLZGbFJQCpyCo5usSUdeU/sjvVJaLUQaDZmvneOcuN4jwIezHn5np8Olgx+I+bPR47YPeU4tPIqtcwbkowvojzLLTphuXDI3aPJVpKkY40zSoaYU4Rn2R4BROs8R3jkSPQptU2qWiL6Fa5Lkx/3T3ZXjwI8wu9FMMnMfzBb5iq4E4JeGug/EfUX3mRvaiP6XB3lgfJQm+oa6ryGnc8ap80SyQ71M+JrxR7Q4biAR4FJxmuT9f4hqUHzXo/3sawscOqcOdQkYFntI7CyCMyQgxu/A5zR+0GnkmaJ3jLKDrvLqZYD4BZrPU1jkt2bPhrxPLF7LvzNCQ4b/AFChMbT7I/Th5BGxmqT2A5gFdByABgAye5vPEfBNfE+nsOHgT44LtsOoerUd9fVPiFRU5+HogAYxkZscPy5eWC4H7n+IBCI1yDmpiNbMA8wCgQD0rtzXcjQrjpfea4d1R5KS8LO0M1gMe/0yVdHIericc/FMYQOjOVAfwuLD5Ur4pzoyMauPNrXjyx80/ow6tQD3IKVup2cORISAKEpGFWn9Rb/ldrBSdPQdZj+dA7/QfggLNaXOwcajDMA+qPks7RkKciR6IGRvljcC2rRUEUJ1TQihwNPVYeSr36uNAdV3/wBY8qnkOW4sshJIOICw99/y4pdTq0IaKZgOkcHY51I25571MhxBLxPTNcAf5Ue7/FkGz8jThxPJD2GEAF7shiTvPyGX0FZiMAxMAo0BxA2VaG6vhUoO2NGtEynVLsRsNBUeaii7J7BAZCJHDE4MbubsK0zGiJnE+ZQd1t6/JooinmsoB2CoWiVGb3JrOygqcynTShoJ3JDNB3mcBzK5+NzPDglkXNI0wY9eRRZV2y0UBcc/UoOJmGOZxKVtPXYNmaLgGC4/6bgWPCpdZbtnRxU9U67H/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8" descr="data:image/jpeg;base64,/9j/4AAQSkZJRgABAQAAAQABAAD/2wCEAAkGBxQSEhQUExMUFRUXFBUUFRgXFRgXFRQUFhQWFxUVGBcYHSggGB0lHBQUITEhJSkrLi4uFx8zODQsNygtLisBCgoKDg0OGhAQGywkICQsLCwtLSwsLCwsLCwsLCwsLCwsLCwsLCwsLCwsLCwtLCwsLCwsLCwsLCwsLCwsLCwsLP/AABEIALsBDQMBIgACEQEDEQH/xAAcAAABBQEBAQAAAAAAAAAAAAAEAAIDBQYBBwj/xABHEAABAwEEBgcFBgQFAQkAAAABAAIDEQQFITEGEkFRYXETIjKBkaGxQlLB0fAHFGJygpIVIzPhQ6KywvFEFhc0U2Nz0tPi/8QAGgEAAwEBAQEAAAAAAAAAAAAAAAECAwQFBv/EADMRAAICAQIEAwYFBAMAAAAAAAABAhEDEiEEMUFRE3GRMkJhgbHBFCKh0fAFUrLhFUOC/9oADAMBAAIRAxEAPwD19JKq5VUSdSSSQAklxdQAkkkkAJJJJACSSSQAkkkkAJJJJACSXF1ACSSSqgBJJVSqgBJJVSqgBJqdVcKAOJpTlwoA4ku0XKIASS4UDabzjZm4IAPXKrPWjSRgwbieCCdbp34jAIGbALq7qLuqgRyqQK7qJaqAOVXUtVItQAqpVS1Ui1AHdZLWTaJUQB3WXdZNolRADtZLWTaJUQA7WS1k1cQA6qVU1dBQB2qS4uIAcuUXUkAcokWroKSAG0XKJ5TUAcASXHvAFSaKjvLSqCKo1tZ25uKBl4cFSXnpLDCaF1TuGKyl5aSz2jqsGo3h2iobvuF7zUjvKWrsOu5YW/Sp8mEYoN6Cst3SSmrqnmtFY7iZGKuop5rzgiw1hgiu4eRDYLja3EjFWzY2jDBZi26XsHYFVn7TpNK41GCWpIels9m6NLo0ukXOl4KhHOjS1EjNwPgm/eRy5goA6WcEqcFE+2sHtN76rgtoOToz+unwQBLTguU4KJ1qfsjDvyyD4hU82lrGTiGSzzscey7Va5ju8Or5JOSXMqOOUvZReU4FKgVdZ9I7O+TogXiSldUxPBpvyorMPacnITvdClBxdPYbQJavFP1DscPD+6hmsmtnmMqFzfHHFRllKMbgrfa6Ekr3HavFLVQTrKQeyT3n5ppid/5bjy2Lzp8bxK/6X6v7RNVjh/d/PUNITUK3DOJ/j/ZB2yYx9ZsFdhLpHNw/aU4cdkteJGl/7v8AwH4S6P6fuWtFxYy36XvAPR9C3d13SO/bRvxWOn03vKoPSMA90QsoedQT5rtxcTjy3p6fBr6kSxSjzPVr0vaKzhpkLusaCjS7HuUllvBkmRIwr1hSo3hecxadvd0XSxioH8xzBQg7KNJoQccNyLn0vi1g5kesQcKlzBSlDVoOPioeaSn8PL7mD1WeigrtV5uz7Rpm9qzxU/M5vqSpI/tOJONmw2lslfAOZ8V06kaaWeiJErDv+0mGtBDLSmJ6msHcg6lONVnby0wtU1QykTTu6zqd+HkhyQaWenWy84ohV72inFZK9NP2CrYGF53nBv8AdYgWWSQ1e5zzxJKtrFchzOA8/BTq7FKFcyC13naLSf5j3U90YN8AjbsuFztlAi4HRs7DNY7zgEFfOloi6rnAH3WpWupVN7I0sFkggFXEEoG8tL2RikbarDvv4SntU4JdI05FGvsPw31LO16RzSntao4KudnUkk8VG4blLFGSobKpIY40Q5toVo6zCnWVdaLO2uScUnzE2fQAe7aw9xS+8jaCOYQf8Xpmwjv+YUzL2YdpHMArYwJ2ztPtBPA5KIWmJ21p8k4WaM5eRQA8wg/QUT7IDsB7lJ91Ox7u/FIRPHtNPMfJAwJ13trUCh4EBV9suJzySXuPu62JZydjtV8Q7aB3O+acOPnRTKKktzSGSUPZZlJrrtjZC+KZtCAKOGIA4hgJ8U6KK3NdjaatrkY2YDd2QStThvC6Wg7vFTGCj39R5Mzmkmlt2VFbA6bbJE7myno5Fsmdt1DycR81N0fBLo1oZHBMd3g4H5J2vwPhX0TDGNw+u5UWk2kMVia0vjL3ONGsZTWdvIrTDLxVQxynLTFbkykoq2aCv1Qoe0WGOTFzATsOZHJZA6dRhzGusloa59C0ViJI30EmAzzWkgtPSD+nO2vEA+TlWTFPHWpCjOMuTB5rLqZtaBvoKLK6TWWzv6xkpIB2WipcOQFe9bS1WYPFHCU8CcPUKviu+UdVgjibWtQ1pce7EeqzLPMGXc9/9Ozyc3AtHmApBdTq0c5rT7rOs7yx8l6hJcQd/Uke+uwkhn7WkDyXLPctni7DQDwzU0PUeeQ6JvdiG97z8BX4IoaEupV7wBt2Bb99np2ajnRU94vY49dxkpk1gJA8MPNDpISbMn/BoWYCrz+EYeKKs90E+yGjijZr3jjwDWtPHrO/aFU3hfx2d1c+4ZBZNd36GissnRRQiriD5BVlq0h2MGHDAfNUksj5DjUlGWS5HuxdgE67BXcilt0kmA6o4KmvC6483Al3mtc27djBU79gTxdDWYu6zk9LY9dcjzF92PDq6hA2K2sF3OdTMLcm5NfF2ATGxMjwb1ilo7mj4htUipsl0nM5ItzGtFGrtrtOqCXGnDaqZ9sfKdSIcyl5Ge/Umt1ra3iVSSMleagEBaexaPU60mJViLIBkAFWmuYaux6o943IaWOM5tHgqj/tB+AfuS/jrdrHeIWpiWBsURyqPFNF2j2ZD5IVt8RHMkcx8k83lD748D8kAFfdphk/1Ca4Tj2vP5hchtbT2ZB3ORTZXDigLBxaJxmNbuHwK463v2xP7tb+6LFo3t8E9srDtpzQMqXXkzb0zcfwnuxCiNubsm/dED6OC0AbXaD5pj7Gx2bGnuCAKNt4Ef4kZ/TKz0DkVFeTTnJGDwlH+4NRbrmiPsAciR6FRvuFhyLh319UgJYpS7EOqODmkepWWtt2WxtodaGiGd5aGN1tZoYwZhor1anE4lXbtHcateAfy4+IXDdM47MtebnfEFbYsrxt0k77meTEp1bexSXfYbaZnTSiyQEgA6jOke6mWs52VOHwVrM61+zMz9gHwXZbFa9kh7nN/wBzVA6G1jPrc2xn/TRLJk1u2vQcIaVRVX/ftssuoSY3tOtU6pzFKAEHDCuxUE/2pFg68NTsAkz5DVVtpZZrVPD0RZTrA1bGagjAEbsC4bc1gpdEyypcHV2l1fUrmbdm8Uupdn7XSf8Ao685j59VRP8AtatBwZZYm83ud5ABVcGjesaNaXHgKlay5NAQKOmA4Mwp+rfyy5oVsb0ooGaYXnacuijb7wjNO7XLg49yl6CZwrPNI/frO1W9zG0aPCq0V5SxRVZE0PftPstHPhuwCrIboltBq6tNhIoByH/HejSLUipdIBhGO/5ImxXS+Q1oeZzWqs2j8cQBfidg2nkFaQWRx2Bjdw7R79iagJzKWw3Y2LDtO3D4q3jsZcKu6o3fNPmtMUPVGLtjW4uPds71X3hbwBWd4jbsYDVzudFeyRG7FaL0jaSyPEjbsCGsltDT121J2jNA2p77TQRRdDGPbcKOI4KG8J4o2hrXOLhmd68vOuK8TVjkq7HZjeLTpkg+0SPlJ1najBsHaKqrVbgOpC3HeirtMj8XtoNhOaNMIeaNA4uotsMuIlKskdu5nNY0vysy8V1PnfiTxK1dku5kLQGgVU7NVg1W+KinnDQXOOAXakkY22NneGipWdntj3mrQQEYy8myEk9kKrvHS6CF2qkwPSP4a0eymS3ew+yVsaA7AmOiafZCokxn8ObxTv4Xlj5LXfd2+6F0wN90IEYx12jfTuKYbAffPn8lszZ2+4mmBnuO8vmmMx0cEjezI7xI9USySce2DzoVpjCz3X+CYYo/df4FAjPm2TjYw8gR6FSR31OM2t8/kVcOhi2tf+13yURhh3Sftd8k6Aih0g95ngfgQEXFfkDvbDfzAjzy81AYIaE9IWgZ6wIArhtoui7mOykY7wPolQFpFM13Zc13Ig+ikVI+5Bvb4AKRlgkb2ZacNao8DggZbLlFXR/eRmY3jjgfFvyREdpf7TAOTx/uAQBOQsV9oN+GINhiwees80Bo32W478+Q4rZG0s94eIXl1+6F2i1TSTGms92sQXUAGTQCdwAHcplY1RTW3SWd7NQtA3ua2jj34gdwCgdpTaCwxmaQNLS3BrQQDnQgA1wpVGf921rGWqOUhHmArGx6F21hq6eMNGYcS/bvcFNMu4lHddk6TK1PbkaFhcSRlvqtI29J7OQGNknGFSYS0Deak48qIyOlnxlfZ3tGY6Gjhw1mkU7wVKdN7uEcjm4vYMIwOs8nABp7JG81w2qlSJ3fQVhv+MtLyC6XHWBFCCMhhs5f3Qd5324tBkf93ZvP9WT8rRjTks3LpPbrUdWJrIWnIRtq8D87vUURth0bZGektkhc846pJe93MnFS5j0VzH2C1yzHUscRY32pX9o8eCsegs9l68runm45NKAvXSSg6KBoYMtVuf6iPRVtiuWWc60hNN39lnqcuRVJcwi3XxNanarMG7KYAK2unR4No6TF3FE2a7GwNrhgmyOkkFSdSPf7Thw3BXGKW7JcuxI49K7UZgxvad8AuzzhvUYg5bwAHRxD64qSzRbXZrSyKHk6oqVmr4tRkrU6rB5ou+72Y0GrgAM+K8x0h0kdMS1mDPVZ3ZoohV+3/wD4cPKoRdx6JGZmvKSXHyT9DNEy+ksow9kH1XoUEAYKDAIY7o9SENMgu6p3lCttbvfHh/dSttbt7fMLUxslBP0Eukdw8E1tr4D9ykbNXZ6H4oGN6V34V0TO20T9Zv0EiG/RSAaXg5tXQW8R4rvRhc6LigDlB75HePiEg3c8HmB8EjCmmDgEwIrezWaY6Bxc0nPKmWHE4KqttiYY2xyNDW1BfgMaZY5q66HgRyUUlnrnU8xX1Cak0BX2O1EdUQajfZrKQCNhHVVkC4/4f+cH1CgmhcdvkmMY8ZH1+aVgTPjrnBXkWLJX9eTGEhtjrvdIQ1tdtNWpd5LXMdINrfMpkkRd22xO/M2vqoyeI1+R0TJN8jyi0gTNcdePWrRsUMb8q4kv1TTlVWNx2z7pSptrQPZjYzUO/qvc74L0uMACmowD8OA8KJOhYcwD3LKOD82qUm3/ADvZKx9SqsmlED2F7ukjAzdJGWDvPZ81gNKNNJpXltnwbsJBJI3hop54c1sNLLM54bHHFrHOtKgbMK4DmVX2K5LPZmdJaGkHMlzmmp8cVrK+htGup50y6J5zWVz3cCcPAYDuAWju/RFkbdeUhjRiSVprTpdYYmVZG50nss1KHmScAFg750gdI7XkIBOQGNODRs+G9ZyVGibZfTXmyIFsDQxu15HXPEA5DmqUzyTu1Y60Objme9CXbZX2gjWqG7hTzxW7uyyRxAAeiIwvdik0gG5tHGsoXYlXzyyNtTQAKG127VHUbUnKpogpm6hElpILs2RjsM/Ed54lbLYy58x5aZevL1Yxi1hzfxd8lR3vexlf0cRwGBIyHBC3jfElqeWRGjcnP2cmo+7bA2FvnxPEqWx0Ou+xiMY9+8qu0kv5sLDjRcv6/mRNLiaAefALyO+72daHkknV2BSaRiOvi+H2hxxo3ctDoPoqZiJZBSMZA+0ULoTowbU/WcKRN7R38F6zGxrGgNFGgUaPigbfQTWhoAAoNiEtFpoU6eQ0KBbESpsmj0Loefgl0J94+azzrXeQzs0Lu7/9oSS9Lzaa/dI6f+2T6PXsfgJPlKPqjz/xkf7ZejNaWuGTvrvTmyvH/HyWbi00cwUtFjkadpbUDwcPiiotNrG7PpY+bK/6SVEv6fxC92/Lf6DXGYX73rsXwtzxs8ynfxN24/XcqqLSixOytDR+dr2+oVjZ7TDJ2JoncntK558Plh7UWvkbRywlya9SZt7UzB8B81Ky+G8RzqPSqabI7dVRPsf4VlRYY2927x4j4qdt4NO/65FUrrK3dRN+6BKhmhZa2nf4H5J/TD3lmHWLn6eia2J4yce8k+pRQWavW4+q5qnYVlulkbkB6elE9l6PHaafH51RQWaUtd9UXCXDYPD5FUkd8byfA/A/BEMvobx3/wB6ICw98tMSGgbyCEC+3vEur0A1KA9Jr0Fd1NX4oll5tP1X0qnmeNwocuOCxyLJzg/l3Li49QW0XtFH2i0bqazv9LV51pHanzyEioAJo49r9IyaOOfLJei/w6Inq6uOeGayOl9jke4RWZlKdp+VODd545DZjk469P56v4Bcb2POrwmEbixg1n7eBO1x38PHcn3Vcjnu15Kk/WA3LYXToUWCrhjtNVpLPclB/wAJqPcbn2M7YbDqigCsGwuFAAS45BXzLvIyHeh75tYskTnNoZKVJOQFe0eA3bVfIgqrdOyyNLnkOmpX8LBvP1UrFSTy215xd0dcXHtP5bh6Idr322TWcSY9bfjId5Wss9lEbaCgIHc0bgpbsqqIbNZmxNAaAKeSqb+vtsbHOLuqPFx3BQaSX+yJhJdgMhXrPO4Lyy9b1ktD9Z5w2NGQUlxXckvi9X2h9Tg0dluwInRjR99rlDGjqjF7tjQhbmuuS0ytiibVxPcBvK9ouK6mWRnQR5gVmk3ncgcnQTY7EyCJsbBRjM/xFNllr9ZBPmlrllk0fFB2l9MNpS57kjC+poES2OiZBFQV2qdqEgZ6YyZjsi08inmJvFBuudhywTBdj29iQjxWxluGusoKFmuaN/aYx3NoXKzt2Nf6+SQvQt7cbhxCak1yYNJ8ystGh9mdnAzuqPRVdp+z2yuya9vJxP8AqqtbHebD7VOeCKZKDkQfA+i3jxmePKb9TGXDYnzivQ86doEWf0bTKz6/CQuMuS8of6dsLuDyT5PDl6OeITXNbtw7itf+QzP2qfmk/sR+Dxr2bXk2YFtvvSPtQWeUcG0J72keikGlMzf6t3SDjG8ny1fitv8AdwcqJjrGl+Kg/axr5WvuPwJr2Zv50/sYsaa2atJIbVFzY0gf5q+SJj0qsL/+oLfzxvA8dWi0ktgrsBQFouCJ/ahYf0hHicNLnFrya+6DTnXvJ+a/2Dw26zP7Fqs7uHStB8K1Rn3QkVArxa4EfFVE+htld/hU5Ej0KBOgkLTWN0sZ3tdTzzRo4Z8pNea/ZhqzLnFPyf7o0L7LvB8FC6yjh5j4KmbcFqj/AKVvnG4P/mD/AD1CIhnvGPB33a0Di0xuPe2jfJS+Hi/Zmn6r6qv1H4r6xf1+gY6w/WBXPuz25Fw7yhDpI5n/AIiwSN/FE5sg55NopbPpPYHmnTOiP/qNcwfupq+al8LlW6V+W/0Gs+Nur9dvqSuEnvV5gH4Jhe/6/sVZ2YRy/wBKeOT8rmv9CSnvsLx7LTyqPVYNNczVblWLVIPaP+b5pwtso9od5cjXwkZscOVD8FG5g/F+2voUgIorwk2gHkfmEmxguDqDWOwkeOaeIQciO9rh8EBed4RwsJJY47AKklA0dtl2hri8ir3EAZYDf3LBaaaRR2YFoNTlQHFx+HNQ6VafmIEM6riOo0YHHa7cF5LbbW+Z5fI4uccz8Aobs1ih94W587y955DY0bgnXbYXzSNjjFXONAPjyUMMRcQ1oJJIAAzJOxez6IaONu+ESSNDrVJg0e7XJo+JSLboM0duJtghEUdHWiTF7qdkHM8gjXgAaoPVHadte5SOJbVtayuxkd7o3D4IC1yUwHZapuzNj5pdUa55NCHssZPWdmomEyOBOQwA3IyU5NbmgfIniZrnBWcF3CmKbdtj1RUo2aelKLRbIhs1uqfqqcHnchnUGxwXWybnnvComwkSb1zWBUeu78J8lwu3tPkUAKSysdmB4f2Q0l2t2YcnIkPZy7iE8Pb73mUDAxBI3syO5O6wXRbJW9pgcN7cPJGU3HzBS1TwP1wKAB2XjGcDVp4inp8UZE4EYGo4FCyx1zbXwKFdY2jEVYd4JCBWWxJ3nvCVTu8FWNdK3J4cPxD4hPZeYHbYW8RiPJIYZLK0Al2AGJJyAGZKBu68ILSNaCVkgGB1TUjmMws9pI82t7onTNgszQ0uJqOnccdUuNAGjdmSq61xWV7obNA6R+o8PeyzFuIr23yVFKc/OhWDzb7HdDhIuCcm7e+y2Srq+789jeOgQs0a5JeYbRojkdsOGIHecVT2+3TOJ1IiGg5l9NuygzW9nCcvq1iFlTQuOQ+J3LzO87TruJ6NvPHyW9muZ0p1n6w4O2d6Bt9ysjbUAHDM9kcSVrjm4u7E4pnnkkBrWgBzGdfE4oqyaSW2zkCKaY7m9IXN/bKHAd1ERb5Yw4jpY67esHEfpZUhZ6+r0Yxpa2vWGJOD3jcAOw3ftPiF1Pi5tb7r47ma4ePavLY2Fk+2GVhpN0bgMCTGak8Cx1DzDVf2L7V4JM4mn8szS7uY4ArwKZ5eanw2DkozGuGeTU7pfI3WNI+l4dN7HICHRTAfiawgjuesHp7f8NnBMbSZHn+U11Mjm9wBrqjYMK+a8oY97cnuHJxHoVbXJo5NbeleHtGpq1dIXHXe7JlQCSaAknZhvChlKNFDaJXSOLnuLnONSTtK41i0Vo0OtUdSYhQYlwkZSm/Fww5rZ6IaGMhaLTaaHaxpGZ2Ghx79vAZopuh32faLNssf3y1CjiKxtIxaN9N5+uOt6Zw/mvFZX4Rt2Mb/AMZlRsm1yZ5qCNv9JvvEYa1PIBQzzltZHCr3YNbu3N+aiTvZE+Y93VGqDVzsXH4qrleXHVHZBxI2ldk1wRV+JbV1NldvwARFgiFSTg0J/AESVEba7TkjrmsmOscygYmdK/W2DILT2eLUbjmqiupMmZrSy/JYHsZEytc0y79JpNX+ZA7W4YhWF53QJX6z68KJ7I2RCg76rfNxeDBhucSMeHJOdRZvBO3eRzSNpZWmu3vog23NI3KUu3VGPkcfBL7pKz2A7v8AmuZZJe9Fr9Td4l7sk/0LDVB2Duw9Egwb3DzVbDMQetC9vEZIqO1M94jmn40Orrz2JlhmgnVPvDvC49rvwnv+a61wPtA+CfqclaknyM6ZB0Z90dxC7qU2OHiVL0XAeK6Izsr4qhEOudjh3/QXekd7oPI4+amcDtFeYUZibupyJQAzWbtBHd8UtQHJ1fP1XS3c4jmKpjmH3Wu4jP5oAHtV1RyCj2McPBCQXSIRSEdENwaNU89XPwVhWm17eBxHninCU7C0+XzS0q7orxJVpvbsVbpphgQ128tNHEfXBES29hA1mPB7sORqEWZPeYfAO9MVEWRu4HdUtPgmTZQXxa53mkQDK4axNQGjZqEUr3KvvK75J2jpZDhmGgNbXfzWsfYq5OPeAR5IaWxvy6rvLyIIS0j1GD/7JQNaRGNUna04g7xrAgnmq60fY50nXjtrqnE9JDrGvFzH/BeiOgI7TD3tr4ah+CLssjRhWh3VxPc6lE/MLaPHLT9jtsHYmszxxc9h8NQqvl+yi8RlHE/8sv8A8gF9BdId/j9UXM9gPIfEJUh6mfPkX2Y2+o142MG8vr/oqVurDo/LBGyCBrWMaKukk60j5CBruEUescSABnQACmC9HIG49xUU1na4UL3j9Th5tcCjSGps88vS52Q6jrQ/WfrBzS2rna4oSwA9RuO5taGlK4o+yB0nWkwAGAJrqjiTm47TjRXF86PMILw4kghxG3CoJJPWOBOBNFXdIKDDqDIe+7dywqTw4LNpplXsB28dYOfQRtaCxu7ZrEd2A/vSrfaHFwkc3B1QwVyGwcSczw5o21t6XrvcBEKvcT7QFMfy7htw31VPJaDM/Wxa2lGN91m/8zvrYpew0E2dhcd5JxO923uCltMlXCJn6k/W6Jladd2DRuR1yXZ4nFx+CcVYpMsbnsIADjkMlYgax4BKQ0oxqmjbQLZGbFJQCpyCo5usSUdeU/sjvVJaLUQaDZmvneOcuN4jwIezHn5np8Olgx+I+bPR47YPeU4tPIqtcwbkowvojzLLTphuXDI3aPJVpKkY40zSoaYU4Rn2R4BROs8R3jkSPQptU2qWiL6Fa5Lkx/3T3ZXjwI8wu9FMMnMfzBb5iq4E4JeGug/EfUX3mRvaiP6XB3lgfJQm+oa6ryGnc8ap80SyQ71M+JrxR7Q4biAR4FJxmuT9f4hqUHzXo/3sawscOqcOdQkYFntI7CyCMyQgxu/A5zR+0GnkmaJ3jLKDrvLqZYD4BZrPU1jkt2bPhrxPLF7LvzNCQ4b/AFChMbT7I/Th5BGxmqT2A5gFdByABgAye5vPEfBNfE+nsOHgT44LtsOoerUd9fVPiFRU5+HogAYxkZscPy5eWC4H7n+IBCI1yDmpiNbMA8wCgQD0rtzXcjQrjpfea4d1R5KS8LO0M1gMe/0yVdHIericc/FMYQOjOVAfwuLD5Ur4pzoyMauPNrXjyx80/ow6tQD3IKVup2cORISAKEpGFWn9Rb/ldrBSdPQdZj+dA7/QfggLNaXOwcajDMA+qPks7RkKciR6IGRvljcC2rRUEUJ1TQihwNPVYeSr36uNAdV3/wBY8qnkOW4sshJIOICw99/y4pdTq0IaKZgOkcHY51I25571MhxBLxPTNcAf5Ue7/FkGz8jThxPJD2GEAF7shiTvPyGX0FZiMAxMAo0BxA2VaG6vhUoO2NGtEynVLsRsNBUeaii7J7BAZCJHDE4MbubsK0zGiJnE+ZQd1t6/JooinmsoB2CoWiVGb3JrOygqcynTShoJ3JDNB3mcBzK5+NzPDglkXNI0wY9eRRZV2y0UBcc/UoOJmGOZxKVtPXYNmaLgGC4/6bgWPCpdZbtnRxU9U67H/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0"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4"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6"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8"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30"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32" descr="data:image/jpeg;base64,/9j/4AAQSkZJRgABAQAAAQABAAD/2wCEAAkGBxQSEhUUEBQUFhQWFRQVFRUVFBQWFBUUFBQWFhQUFBYYHCggGBolHBYUITEhJSkrLi4uFx8zODMsNygtLisBCgoKDg0OGxAQGiwkHyQtLCwsLCwsLCwsLCwsLC8sLCwsLCwsLCwsLCwsLCwsLCwsLCwsLCwsLCwsLCwsLCwsLP/AABEIAMIBAwMBEQACEQEDEQH/xAAbAAACAwEBAQAAAAAAAAAAAAAABQMEBgIBB//EAEoQAAECAwMIBgUKBAMJAQAAAAEAAgMEEQUhMQYSQVFhcZGhIjKBscHREyNScuEUJDNCYnOSorLCQ4LS8GOz4hU0dIOjtMPx8gf/xAAaAQABBQEAAAAAAAAAAAAAAAAAAQIDBAUG/8QANxEAAgECBAMFCQACAQQDAAAAAAECAxEEBSExEjJxIkFRYaETIzOBkbHB0fBC4TQUJJLxRFJy/9oADAMBAAIRAxEAPwD7igAQAIAEACABAAgAQAIAEACABAAgAQAIAEACABAAgAQAIAEACABAAgAQAIAEACABAAgAQAIAEACABAAgAQAIAEACABAAgAQAIAEACABAAgAQAIAEACABAAgAQAIA8qgD1AAgAQAIAEACABAAgAQAIAEACABAAgAQAIAEACABAAgAQAIAEAcveBiQN5okcktWKk3sUJi3IDMXgnU2ru5UquZYWlzTXy1+xZhgq89o/XQXRcrGA9FjiNZICz6mf0k+zFv0Lccqm1rJIfwIoe1rm4OAcNxFQtunNVIKcdmr/UzJxcZOL7jtPGnhKAKse0oTMXjcLzyUE8TShuyeGHqT2Qvj5QD6jCd5oFVnmEVyK/oWYYBvmYvjWxGd9YNH2R4lU54yvLvt0X7LUMHSj3X6lVhLnCpJNRQkk310VwUKTlJXd3fv1Jmoxi7I2q6M58EACABAAgAQAIAEACABAAgAQAIAEACABAAgAQAIAhjTTGdd7RvICjnVhBXlJLqx8aU5cqbFsxlJAbg4u90V54KjUzXDQ2d+n9Ytwy6vLut1Fsxlaf4cPtcfAKjUzt/4Q+r/AEXIZSv85fQWzFvx3/XzR9kAc1m181xUtpW6ItQwFCPdfqL4sVzusSd5JWdOpUqaybfUtRhGPKrHCiHAVJGlN9wGxsS1PUsaGPcWilQ3o0GBzzdhRdjgK0lQjFxd0reX12OfxdBe1cuJJP6/Q9n7YcxpccwYdEHOcammOA5qTE4qVGm5v6d42jh4zkoq/XZCaLMuf1nE7CSQsuVWc9WzTjTjDZESZYee0S2A9olELVmMrFYPtA8L/BTYdXqxXmQYh2pyfka9bxhggAQAIAEACABAAgAQAIA8DgcCmqUXswPU4AQAIA5fEAxIG8pk6kIK8mkBViWlDH1q7r1RqZrhof5X6DeJFWJbPst4nyVCpnn/ANIfX/Q3jImWm8kYU1UUFLNcROor2t4WBSZat+ZMOXiOaaOzbtd5AqOK28fWdPDyadnbQuYWCnWjFnz98QuvK5CUnLVnURioqyOU0cekpeF94FmXkokTqQ3u2gGnE3KxTwdWpyxb+X5dkQTxFKHNJDSXyYju62YwbTnHgLuav08nqvmsvX7fspzzOkuVN+gzl8k2D6R73bBRo8TzV6lk9KPM2+mn+/UpzzSo+VJeoyl7HgQ7xDZXW4Zx4uV6ng6FPWMVfx3f1ZUniq095MLTmQ1hDeSlqTUUNpQbZk5t4PWN9QQAQaUN+d2LBx1anNcLfenp5eJsYelKLvYi+UjUqLxcV3Fn2bOvlLU54uC8Q9nInVoiBLYBjYLKxgdQJ5U8VcwavVKuMlalY061zHBAAgAQAIAEACABACKJabzgQNw81ydTNsRLZpdF+yLjZAYj36XHiqjq1627b+ol2yWUdmPDiQBpvvpuCsYSTw9ZTk0l3693RCrRl6Ja7R1QTyWrUzukuSLfoO40VX2u44ADmqM86rS5Ul6icbKczaUTS49lB3KnUzDE1N5v5afYbxMrhr3X0O83DiVB7GpPtNPq/wBsSx16LW4dlXfDmldKK5pL5a/69QscmI0aCd5pyHmm3prZN9Xb0X7A8+WkYUG4eJvSqtJctl0/e/qFytOPL2OBqbjU3nBJCLqT1u/Us4N2rwfmUrFs35Rn0eGiGQ1xIJNSKigu71p4XLXWvZ2t8/0dHisYqCWl7mmlsk4Q67nv7c0cr+a1KeU0Y8zb9PsZlTNKsuWy9RpLWXBh9SG0HXSp4m9XqeGo0+SKRTniKs+aTLReApyKzKM3bEKH1nDdieAVWtjKNLnkvz9CenhatTlQpmMqR/DbXaTQcFm1c6gvhxv10/vQvQyt/wCbFEzbcV/1qDU0UHH4rOq5nXn326af79S9TwNKHd9SjFm3O6zieapzrVJ8zZajSjHZEBiqKxIonmclCxLDKLX0GyGRmGjStSVenHS5U9nJkkN4IqFLTnGavEZKLW46ycZ0nnUAOJ+C0sDHtNmfjn2Uh8tIzQQAIAEACABAAgAQBmDGpgGjsqea4X21uWKXyv8Ae5BcjfHJxJKbKpOejbYHrYTjoIGs3DiU5Yeo1e1l56fcLBmAdZw3N6R8BzS+yguaa+Wv6XqKeGI0YAn3jdwHmjipR2i31f4X7E0ODNHRRu4Ac8Unt5rlsuit67hcjLiTpJTHxTd3qwJmyzsT0Rrcc0c1MsLO15aLz0+4tivMNh1viV2MFeZoEkoUY7yv0V/V2X3DQi+UMHVZXa853IUHem+1px5Yf+WvpogOY089zSC672RcOATo4mrKSTel9lovoiWhJqrHqh5k+xglM5rWhzi/OIABcWvc0Fx0mgXW4JL2KaX9cu45ydZpva32GM5aTYYqe8X3V0nYVJWrxpRvL++pDSoyqOyM3N5VuN0NtNrvILErZzJ6U4/N/o16WVJc7+gnmbUixOs801C4clm1cZXq80n0WiL9PCUqe0Smq1iydhp3b0g26OjTf3JLianDgli+IVMAxP4fELo7DQE1zgvMa2wdE1JvG2CiRtdUpw56DeUNGjitfCQtSXmUKrvI0+Tbeg463U4D4rawcbRbMnHPtJeQ0iRQ3EqzOpGG7KJz8oFKm7eo3iYRV5adRLkD5z2VVljuJdgTiLEu4loJVuhNygnIVEimFBAHD4oGJUU60IbsLnQKlTuAhiyLWCrnFx1C4LmMRgKeGgpSfE/oiNxsQmMR1aN3Ch44rPdef+OnRW9dxtytEiVxUMm27tiHrID3YNPcFNTwlapyxYqTZ2ZQDrvA2CrinvDwh8Sa6LVhYjdFhtwaXHW40HAeaT2lCPLFvq/wv2GhE+0HfVo33QBzxTHiqm0bR6K3ruFyjFj1vJJ2k1Vdtyd3qIcQmuf1GuduFeakp4epU5FcWzJ3yDm3xnsh7HGrvwtVj/o+BXqyUfV/RBbxK0SbgNub6SIdZoxm+l5KFLDQfZvJ/RfsdBpST8x5YUX5uW6nv50d4rqMC/dLqzSx697fyQuyifXN2ErPzhJwV+5lzLOZiYMO7eueNniR7mjem3C7Pc7Vck4hLHJKbcU8L0WuIcOmKJ8LrYQ8gxHPNGAuOoCqVxbGTqRpq83ZDeWsR5viEMGrF3khU/EzK2bU46U1f0X7O7RsdjYbnNc6rWk3kUNLzoT0kQ4bNKs6qjNKzdhBLvqaKTgNupKyuzRy8s40GF3bwWmsRCKUILia8DDq46CemrHsiXQ2ZpdmipOtxrsUsMXOEPeSUfJav+/rGZVrOpLiZI+Lm3gH3nXn4KGripxV4Rav3vciuVnRicSs+VSU3q7saT5601orDhm2OGgAXmmAWtGvGEVCOrtsPucviaXGg1DxPkmVKnCr1XbyQnUhdOVubgqv/XOpLhhohOI4Bqd6I6uwDQLZHmeiTbHHNzgScAL8NuC5/GYujVh7OLuxjaLErJNc0EknG6tBcUuDy2jUpqcm3fuBRROILG4Af3tK1IYehS5IodZEcaLUUCZi5OVGSXgD2Esd3GvErkuFt2IiMSMV31c0a3GnLFXaeV1591uoqiyZlje287minMq9TyeEeeX0HcB1EhQoQq1gc7RnVPbeoMROjhp8NKCv4vUR2Qvm7RiOuziBqb0RyWfVxdapvL6aDbsTRyqthCm9OUWBrrAf0Io1PB7CxvkV1+XvsNeZs5gu1F+X5KVtOvCpZxyFnLRWubbNg8JSCEb4oTlECB8wnqAFqUsqPFvDc0e0/ojsGJT1ApVswoUtL3fgtf8AQ5lMm4bb4ri86uq3leUuiMmtm1WWkFw+rG0JrWCjAGjUBRNczMnOU3eTuzx0RNu2MOxIuiNIIo0ggk3XHmr9DLq9TW1l5/1ySHFGSku45l7JgwBcKntqe3FaUcuow1qy4vRE1avUqu9SV/sWWudoAYNov4KPEYjhhwUbRXj+vEgb8Dxrg28XnWfJZcakabvHV+L/AENOYkUmukpkqk6ju3cCGWlHkgv6OnNF7j2aO1WaGEm5Jy+m7/18xUhgGBuJzd17j26Oxa3seCPFUfCvX+6fUdY8EyBdDHx81UeOXJQiJxeB46Hpeb9QvKhnC3arS18O8TqRNdSqfhUrNoVE8B1DnOuaNelXoSVN8ctkKWflLze1hpowHI3qf2+IlrGDt8l9xbsxkB9IjPeA43Lk4O00yJGlkIvRcNTiO4rqctl7hrwbJY7EEzPBusnZ5qpiM1im1BXEchVGtV9RSgFRW6ppW+8rLqZhWm9XZDOJl+JIxDEaaUYHgkk0qK1uAWhh8BVdRTask76jlFjOK9bkpDyrFiUvNw1m4KpVr06fMxGyjNvD2gtIIBIqFhYuca0uOOwx6ir5K9/UaSNeA4qKlhKlXkj8+4RK50LDP8R9NjfM+Svwytr4kvp/fgdwh8jhswaK6zeealVClT2QWLFgO6ccbIRH/UB8Fdy98y6GvjdadN9fwVrYxVTOeQsZYKIkWi51Rua5ViR1JGADWx7CMZvpHuzWHADrHbfgplT0uZWMzJUZcEFd+hoZSzIULqMFfaN7uJTW7GJWxdarzS08O4sviJjkVjyHDc/qtJ24DiVPRwlatyx08e4WzZah2b7buxvmVqUcnS1qy+S/Y5QLDGsZ1WiuvE8Vowp0MOrxSXmOskcxIp03d/BV6+PUdvX9fuwORWfF1Y6zisitjJTf9/6/txjZC+JrVOUm3diHLKvNGAndgN50KSjh6lZ2gr/YEmy7AkKXxHfytw7StrD5XGGtV38l/foeo+J1OTIYKNFNgV6Uo042grDtim2Xc6+Ic0fm4aFm4lccfeSsvUYycRA0UYKDXpKovERguGkrLx7xL+BHWqgjGU2IdQ3CtGNz3/lG06lo4Zu3s6S4n49y6jl5Er3NZ0nnOf8AlbuHitCFKFJ8dR8UvRdEOtYqutJxNVVqZooyaE4jMx3UNdRrwXPkZpJR/SeNdDxBXSZY7qcejJIlC0MTvWBWVptDGKJkqBoQ2ZjZ0Nh1taeQXcYafHRjLxSJlsU56YLcOKwsyxNSNTgi7IZJiCaiE4knesWTb3GDCwJcRYb2kkAPrdjeFqZZhY4hNSdrMdFXGUKXbDaWsBpUm8kkm6+pXQRowoR4YLQktYqTcQDrEDmeAWbXxtOOl7jWxBPWsG9RtTrfh+EeayqmNnJ2Wgy5byfi1jOJ+vBae0O/1Layx3v0Rs4jXDQf9sRW4b+CiznZFnK9jORoqw4xNYqRYqmjED6JZLgJeGcB6Jh/KE2ascdivjT6v7jOVkzEaH5wDSKjSSPBX8NlUqsVOUrJ/NkSiW4cnDZoqdbr+WC1qWBw9HVK78XqOUUjqJHVly8BSq+YGlVcRiFSjxMRs5fF1Xd/FYdbFSk7rT7/AN0GNld8RUmxDmEx0T6NtduDR2+SnoYStX5Fp49wJNlyFZrRfEOcdQub5lbNDKqVPWq+J+g9RRYdFAFBQDULgtJNRVoqyHEZJN+A1lQVKsYq7YXInRAOqL9Zx7Fk18ffSH1GORA99cVmylKbu2NIYkUDFN0QHcvAfEvNWs16Tu1LTw2Xzqdqp2Y+He/0OUb7l4ubDZRtw/u8raio0ocMFZD9jOxZh0R+aypJ/up2LLqTcnoNGbLJdQdIBUnl85dqUkmxvCZqaWeNHlmvrmH2oTeIoPArcyqXvLeMfsSRIrS63DuWZi1atJDHuJplVRDT2a/Ol4fu04XLrcslfDR8tCWOxDaJuHb4LHzVe9Q2W4jmCsloYMsk4l8Ue6e/yWzksrVJLyHwG0Q39oW1jPhvoPexnrRdUmq4+WrIjPTqatxB3k0fWs2wH8nw/NdHlj1+Rs1NcHHqvsznKI49ncm5v3FrK9mZeK5ZEUa5TjOUsUBv4Ge6ShCE0ucYLMMB0BeTgE72FSq1GCucfi17+f8A+n9zXy8MQoTGD6rQMa6F00YqnBQXciMrRo6a2BRmJkNFXEAbfAaVRr42nSWruI5WKUpPiK5zWg0ArU6b9Sx6mMlibrZIZe5bjRxnthg9J5oPiooU3VqKnHvE3GcGzGNvf0ztuaOzTzXQUMso0tZdp+e30JFFInixqf3crzl4DilGmVE2IV/TmteFVnYzF8EbQeo1smiPJxWRUqSnrJjCu+IobgVvSlzs2GC52zAbXHQFJSozrS4YK/2QJXL8tZ4b0ohznavqt3a963sLgIUe1LWXj4dCRRsSx5lXWxSm+E6LcOi3S7yGlV6s1awjLctLshCjBvOk7ys6ddR0h9RtzslVXdu7YhjJlUBBlY7+jD2F7PEd61MtlarD5odHcntQX9ihzGNq7EluJJlUBo+ydfWXA1OcOdV0mTSvScfBkkNjqe6o3+AVPN17xCTEUyscYWslX+ueNbO4/FaOVO1cdDcfRce0d5XQ4v4bJGZ+fxO8rj3uRCCeTRBvkqenD+6jD87PJdBlXMuj+6Ne98Euv7DKfTvHcUZvui5lfKzKRCslGuU4xU0UB9WyWf8AMGfds/T8FtZbyyXmcnivjz6sZTMe4bgrc5W1K4unZnNHRx1nwC5rFY+VTSN0iNyM5PRiTUkk7Vlybe40nyYNYj/dH6lZwqbbSFQ4/wBkvEzCixXUo4ZrG7iOkfAcV0GCy6VKSqVHr4D1EezcdaMmOF0WMThhpJwHaqtbEQp7sRsTT9rtZczpO9o9UbhpWHicylLSP9+/sMciOwY7ohe55JNWi/tuGoKnByknJiDebmA1Ok7uyAJezIkS+ITDZq/iH+nvWlh8rnLtVdF4d/8AocojFgZDbmwwAOZOsnSdq2adOFOPDBWQ8qRpmtwvKJTUVdgLLQtFkK53SiaGA3AnDPPgsrE5gl2Y7jHIayrycdHBZ8JSk22IEzNBgvx0DSTqARKpbRbiHLZaZdeGtAOAc6jhvFFajlmJkuLReQ7hZl5lZQws2O/oH7MVruwih7ldwcuGUX4SQ5DG1Bh2qfNo2riy3EUyssaNclH9CI3U6vEAeC2smlaUoj4Fue6valzhdpMSYhmVhjDrJt9JgbWuHcfBW8DLhrpirc00xiN4711GK+EyViG0MTvK4+W7IhBOpoDTJPrw/wDmjlVbuVPtLozUhrg/n+QyqPeO4p2bcyL+VcrMpEKy0axSjFTREPqOSrvmLPuxyqtXLXzLocri/wDkT6lyZfeOxWMS7RZWYvtN165KpzMhYgnHqJoC7ke71r9zf1K7g1211X3HI11pxPWs2HuaSuxkSlaJGq7XrWVjcS6ULx3GydhRasySaaBoGC5urVlN6kVzOzURQpAOckqlj6Yl7QN9PirlKDkuFbtij6FZmZGYYhz3lwP2W6aNGneeS6HC5dCi1KWsvt0JFGwznJlXZMUWRIhNTWjRi44KpXxMaa1EbEVp2zmgtg3a3nrHdqXP4jHTqO0diNsQSlXxWDW9teKqwiBtpmcEGE551qZO0dALeTDGxITI5FYjwSCcGtziBTVcBtvXQ5bhIQpqo12mSRQ99HrJ4kLVHHzuYC4QhPLKdfFGtmd2tcPMqWi7X+v0BDq0b2tO/mAtLN9Zxl4odIRTKyBpbyViUfEGsNPMjxC0crnw1hY7jWeHRO8eKu5ytIsdMQTKwCMgsd9JmHvI4tKkou00xUa+ZxG8d4XX13ei35Er2ENoYneVx8t2RCKcCaAxyV67Peif5bj4Layp9tfM0qX/ABJdfyj3K7xHc5SZtzr+8TRyrlf94GSirMRrFKKpoiM+n5JH5kz3Dyc5aeXPtSXkjlcZ/wAifUtxz02jaFLjH2GVWLbSdeVyst2RiCdcm2EL+RbvWRNzP1FXcMrSXVDkaqff6xv83d8V10tiUpwH1zzuHeuezCWliOQmn33lYrGCCbiIigRpshx6sHXHH7Fp4SPvILzQ5GjnI3r27M48GELqZbEpTizGc+nadyy8ZiHTg3Hca2L7amSbtA0aFzdWpKe7ImZabiKKKuBJYDqzDBtJ4NKsxVkKaudsv5QwmI6kGHXOANHPdQGldDaEbVpZdgva+8nyr1Y6KuP8nGhsuygAFKAC4AAUoOC6KKUY2JCy+fAKY6ghhY4XEkRFZhpGA9oObxafJSUuYEO4xrBb2chTwWlj+1QpS8h0tkJJlZI09sCJSOdrHciD4KxhZcNVMEaGfHRd2d/xWznC7EWPmZ6ZXPDCjKPpHhn7beZonU9JIDaxcG9nI/BdYnxYW/kS9wjtDrHeVykt2RCeZYksBcybHrW+8ecNwWtlb94v7uNHDu+GmvP9HmWGI3+BUua/EX94mnlXI/7wMlFWajWKcRTIaz6Vke75mz3H8n/FaGXv3rXl+Uctjf8AkSL0b6Vo2nk0qbHPssqSFU+5cuyMz885CQgwyJPSjbofe5XaO66jkaufPTHuv8F1dTlZKUZZ3q3nW88gPiuZx71IpCSffiswaZ6cepKaFRssh/oIZ1xXHg7/AErSwi99DqOW40mn+tJ1Nd+34roqjtEkKMg+r3nUAOJr4LnsfLskbF1qRbysdjDNTkVSQiKi3kb0pk/ZhvPNrf3Kw1aLFN1FfSSfre+IPz5g7guhyxWw0fn9x8diw2czIDBh0a/iJd4qxWqcIrEpm3uvaLllzxVnuNuQx2LF4RhUhPzYjDqc3vTo6NAPCPVOHsuI/N8Qr9fXBx8m16jnsJ5gLLsNILNujs2kt/ECFJTXaBGmmDWHXW1vGoqtvMXx4WMug+Wxn5lc+MFT3Ue06nA8CE6OjQG6PV3OPM18V0+Gd8K11JFsJ58dI7yubluyMWR2poHVmzLYLvSRDRrTU0BJwOgLQwFRQnxS2RpYGEqlOcI7uxDlHONitY9nVcGuFcaObnCu2hCsZlNSkmvBGtl1N01KL7mzNxBVUEXatWFJcU3ZFd7An8XgYeJzVy0pK3n3n0PJB3zaHuiD81fBXsufvvk/wZXE5Su9y/E+mGwOPJWMwdohITTxXNEZnp5yWKAZ5EH/AHg7If8A5Fcp9wpq7RPSPuu7wupq8rJWUWGkFu0uPMrlsa7zImILQcqNhDOTr1PTQqN3kcKS8vtc88ohWjg1/wBxH5/Zircuzj+k86m95+C3a7tEeypZR9U93tPPAADzXNY13diNia0omKz7DTNTsRWKaHDr/wDP21iRnamNb+J1T+kKWrpAGay0IlJSEPa6XFxiHkF0mDVqEF5IkWxVtyYzG5vsgDgKKpiZXdhGXLPZmw2A45oJ3m896wKsrzbI2UY+e8kQmF32j0WD+Y49gKu0sDVqd1kOSPIWTznGsZ5OnMZVre04n+7lp0cupw31Y5RL7ogznwziekBso2qzKk4qnOi91K43yFsyqI0WGZayKwk357aDSekMApKcJSfZQI1pPQI1Z44OqOVFp1nxYFeTt9x75RFMtWLYYKJwJyQG1gPq0nXmO4sHkugwLvRmv7YfHYXzw6R3lYMt2MFsYJLAUo2BBFQRQg4EJ8ZOL0J6GInRlxRKMQNawMaDQEm81vKklU4kaMs2lbsxsxfMRABUkAckkU5OyMupVnUlxTd2VGtfE+jFB7Th+kaVepYTvn9Btj6HknBzJeE2pN8S8435xVjDpRxVl4CrcYRPpXbGO8EuZPshISTxXPDDOz7k6IDTIg9GZOyH+9WoboU1dqm93uH9QXUV+VkjKce6FDH2AeIXJ4l3mRszVoOVcQzk45WaaFR9GyZFIEr7pPFjz4rQwSviF8/sKtz20X0bEO2nBz/MLXxL7I9nMEZstDGtud+K/wAVzOKd5EbM3acRVUIZqcerdNCmoyCugTD/ALQH4WV8UtflBmmtBvRlmamsr+BrD+orqKa4YJeCJUI7Yf6SMyH7T2g7q38qrJrytdjGbSXks5oKo0cHxwUvEbYaugjUuosSkT5cIsAmnrOIf6QAnokUFK3hY2Ky+cqjqQ7+4Y4id1lRoh6Xq26hQvPbgOaKOWJa1AUS1KWGyHe1vS0uN7jvcb1oxoxirJDrE4dfEbtrxaPIrHv/ANtUh4SGdwomlljRBNx84lsMF7tTcB7zsArNHC1KmttBUjZWYTmNDrj6KFUY0LSQb+1amBjwyqQ8v2OiRTnWO9Yr3GCyYKaAvmHIAVPil5pCGdtwaO3T2K7Rwcpay0Q5Ill7Gvzohzj+UbgtKnSjBWih1hnDk1KogaKyW5rIY+279DlWjpjI/wB3MTvJop6cTY0cz8EzNHoEhDPlYQwzs8U+KAb5F/RzJ9zucrUe4U1Fsnr7gOJPkulxLtBkjK1qml2oALkarvIiZlbRcmIDOTZVumhT6hYTaQ5Uf4APb6Nnmr+X/H+THR3KVsO9W6mLnkDtotLFuyHMtWr0Who0NAXL1neREzH2m9MigM7MlXaaHG0yVh0s5/23xOdIfgirHiko+aENJabvnDRoa09lQ4jmwLp5u0SUz9kt9JOE6GNce13RHeeCwMXL3b8yNn0aE2gA1ABXaceCCj4Cl0haw85LElgODDRYDh0JAEMSCEgCmbs452e2833VpW4gV14lZeIy9yk5U3a+6GuInfYb4h9caD2G3D+Z2JS0cuhDWWrBRLcGzGsFGNAA0AK77Owp67ouHuP5OafFZ9PsYua8v0J3ledN53rEe5GJJqYvzWAudqGjedCmo4adXbbxFSOIdkOffGN3sDq9uta1HCQp67vxHJDGFIgCgFArPCKTNlU5RFOxAATuEC1BNAz7zvaR4rPnpjIf3iN7z2Ob4v8AIOZUOavVIJCGeWMkMM9OlTRQDfI4+pmT7vcVN4CmqtMVfTW+GPzLoca7UmSPYoWs+8rk58zIjK2gnRQGfnXYq3TQp9XkW0MFvswDy9GFdy74z6P7jo7i+YbnOgt1vzvwmv7Vbx8rIWQW1EvK5uesmRmQtAp9OICGacr1NDj6HYMKkjLN9uJC/PGr3IiuKvFeaDvGFoRfWxXam05N/qK367tBj2VMhJfOMSIfrRA0e7DFTzPJYdVcVSEfmMN2tAcXFpjgQB5RAHhCAOCxIBwYaAODCSARvghACy0LO9IMaaMaVGqoVPEYRVXxRdn4iNXFkzZcR7jnHNbqbid5VallsYu89X6CKJJAsxrBRoAV9U7CkvyZLwAe/J0vCB46HRFgKsZNYHDDRrfvmcyB4rLraYqHy+417k0wfpPeb3KHNH27CSEE8cVljTOTzsVNBCjfI59ZaZIwqKHQejoU1Wm4WuBsJoVij3+5tVtZi7Uh8hRaTrzvK5i2pGZi0HYqSCAQR7yBrICtwQ4+tsNIu6XPN7PJXMs+JLp+RY7lGUbWND+xCLu13/0U/MZa2CRStR+KwUu8YZS0X4qeCFEEy5XYIU+rSMLNhyMPV6Mn+SA499EYVcWJj1YLcqWtGpDjO1uI4OcO4NWxin2bD2PMipTMl4dcczOO+IS7xosqkuKs5eH9+BneaJXBxcWoOBAAgAQB5RAHlEAeEIAjc1IBGWIsBGYSQDgwUAcOgoAhfDQBXfCSWArxIKa0BSmzmtB1RGH8wWRi3w4mD6fcY9zuZcOnT2yODQq+ZO9YSW5m7UjBu84AYncFTpUpVHaIlhWyynRDnRbhoZ/UdK2KOGjT17xyRoZCFmS0YC7/ANBVMdzL+7xJD+L9K46s48qeKvZo7QXUdIRWg5c8RmXtBymghRVJwHRYrM25ue2rtfSFw81p06FouUh1j6nFf62KdUBvNzz4Jcq55vyX5CJDJCjortTITB+Gp7wosxl22gkJrUfistDDKT7lZpoUUObVwaBUkgAbyr1ODY4+wxBSPBb7EOK7g1rP3JMuV69/JhHcztsNL4bIYxixGj8WbU8zwV/FytYVn0GRYA27DRuFwVLDRtC/iIiwrIpdWoOBAAgAQAIAEAeIA8ISAeZqAOSxAHLmoAjc1AEToaQCJ0JAEboKAKU7I5woPLgqWKwirWadmthrVxT8gcxmYwGpc5xc7W43m7FZ0cuquXvH8xvCyKBY4ac517jiT4agtOnQjBWih9iR8onOIEM03Nl4u7yWRmGk1/d4yQxdFBdEpoqD20U+azT4V1FkILUiAAklZEYtuyGiD5C6KauBDNWl2/YtfD4ZQ1luOSGchKARIYAuz2fqCnqu0JdGKzQzT6OmT/hQh/mHxUWVLnfT8iRJIYpDefaiO4NOb+1UMbK9ViMzlqPxVSKGmXnXVNAKk4DxOxXqFJzY5It2HZ9IsOt7i9lTszhcNi0Z2hTdvAcb2ad84iH2ZRw7YkQEfoVfK17yT8hIlGDCz5uCNENsSJxJDf1DgpMfLVoJG6htoAEsI8MUgPU8UvLUHAgAQAIAEACABAAgAQB4UAckJAOC1AHJagDktQBG5iAODDSAcuhoAhdBGpAET5UJLALrQkCWObSocKGizcdg5Ve1DdDZK4uloRYIrnuznRHA0FbqCgAGhZsqderO01r6DdWVhZpec6J2N0DzK06GFjSXmOSJ3SdFYcRTmXl6RG7xyVbE6UpdBHsdTL75jaYTeXxTcq0hJ+f4EiWY5pDaNlTvdf4rIqvim2NMpakQk5rb3HAeJ2KShRdR+QJFeXs/NvN7jifAbFsRioKyHjKxJf18PYSeAJUOJdqbEY7iOrFmD/w7Duq5x5EpcrXZk/MWJJk5Bzo8V50ejhfhbnP5kcFDiXx1lHzEe5rVYFPEtmBfWoOBAAgAQAIAEACABAAgAQB4kA5KAPCkA4KUDkpQOSkA5KAOSkA4cgCMoArx2jUEjAruCaIV4gSMCu3rBUsZ8KQj2FM6fp/voXcFXy/4Uuv4EjsM7Uw7FlDDNSg6T/eK2sMvdIkWxZcFMwLVhj1w3O7lVxfwxGTjrTH34/7cqbK/hy6ixGuS2D/vo36lU/8AkMTvH5VoUtQxcFfhyocj/9k="/>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94" name="Picture 34" descr="https://encrypted-tbn2.gstatic.com/images?q=tbn:ANd9GcTW9Hr6jqS3fmw1LASnPhWSCFAvN3Kp9V6H3tGAcW0xN-nLdc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129" y="3536576"/>
            <a:ext cx="3334871"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543800" cy="609600"/>
          </a:xfrm>
        </p:spPr>
        <p:txBody>
          <a:bodyPr/>
          <a:lstStyle/>
          <a:p>
            <a:r>
              <a:rPr lang="en-US" sz="2400" b="1" dirty="0" smtClean="0">
                <a:solidFill>
                  <a:schemeClr val="tx1"/>
                </a:solidFill>
                <a:latin typeface="Baskerville" pitchFamily="18" charset="0"/>
              </a:rPr>
              <a:t>PRESENTATION OUTLINE</a:t>
            </a:r>
            <a:endParaRPr lang="en-US" sz="2400" b="1" dirty="0">
              <a:solidFill>
                <a:schemeClr val="tx1"/>
              </a:solidFill>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9" name="TextBox 8"/>
          <p:cNvSpPr txBox="1"/>
          <p:nvPr/>
        </p:nvSpPr>
        <p:spPr>
          <a:xfrm>
            <a:off x="307974" y="1905000"/>
            <a:ext cx="4645026" cy="2862322"/>
          </a:xfrm>
          <a:prstGeom prst="rect">
            <a:avLst/>
          </a:prstGeom>
          <a:noFill/>
        </p:spPr>
        <p:txBody>
          <a:bodyPr wrap="square" rtlCol="0">
            <a:spAutoFit/>
          </a:bodyPr>
          <a:lstStyle/>
          <a:p>
            <a:pPr marL="285750" indent="-285750">
              <a:buFont typeface="Arial" pitchFamily="34" charset="0"/>
              <a:buChar char="•"/>
            </a:pPr>
            <a:endParaRPr lang="en-US" b="1" dirty="0" smtClean="0">
              <a:latin typeface="Baskerville" pitchFamily="18" charset="0"/>
            </a:endParaRPr>
          </a:p>
          <a:p>
            <a:pPr marL="285750" indent="-285750">
              <a:buFont typeface="Arial" pitchFamily="34" charset="0"/>
              <a:buChar char="•"/>
            </a:pPr>
            <a:r>
              <a:rPr lang="en-US" b="1" dirty="0" smtClean="0">
                <a:latin typeface="Baskerville" pitchFamily="18" charset="0"/>
              </a:rPr>
              <a:t>Introduction</a:t>
            </a:r>
          </a:p>
          <a:p>
            <a:pPr marL="285750" indent="-285750">
              <a:buFont typeface="Arial" pitchFamily="34" charset="0"/>
              <a:buChar char="•"/>
            </a:pPr>
            <a:r>
              <a:rPr lang="en-US" b="1" dirty="0" smtClean="0">
                <a:latin typeface="Baskerville" pitchFamily="18" charset="0"/>
              </a:rPr>
              <a:t>Objectives of Benefit Administration</a:t>
            </a:r>
          </a:p>
          <a:p>
            <a:pPr marL="285750" indent="-285750">
              <a:buFont typeface="Arial" pitchFamily="34" charset="0"/>
              <a:buChar char="•"/>
            </a:pPr>
            <a:r>
              <a:rPr lang="en-US" b="1" dirty="0">
                <a:latin typeface="Baskerville" pitchFamily="18" charset="0"/>
              </a:rPr>
              <a:t>Process Flow</a:t>
            </a:r>
          </a:p>
          <a:p>
            <a:pPr marL="285750" indent="-285750">
              <a:buFont typeface="Arial" pitchFamily="34" charset="0"/>
              <a:buChar char="•"/>
            </a:pPr>
            <a:r>
              <a:rPr lang="en-US" b="1" dirty="0" smtClean="0">
                <a:latin typeface="Baskerville" pitchFamily="18" charset="0"/>
              </a:rPr>
              <a:t>Benefit Application </a:t>
            </a:r>
            <a:r>
              <a:rPr lang="en-US" b="1" dirty="0">
                <a:latin typeface="Baskerville" pitchFamily="18" charset="0"/>
              </a:rPr>
              <a:t>T</a:t>
            </a:r>
            <a:r>
              <a:rPr lang="en-US" b="1" dirty="0" smtClean="0">
                <a:latin typeface="Baskerville" pitchFamily="18" charset="0"/>
              </a:rPr>
              <a:t>ype</a:t>
            </a:r>
          </a:p>
          <a:p>
            <a:pPr marL="285750" indent="-285750">
              <a:buFont typeface="Arial" pitchFamily="34" charset="0"/>
              <a:buChar char="•"/>
            </a:pPr>
            <a:r>
              <a:rPr lang="en-US" b="1" dirty="0" smtClean="0">
                <a:latin typeface="Baskerville" pitchFamily="18" charset="0"/>
              </a:rPr>
              <a:t>Client Documentation</a:t>
            </a:r>
          </a:p>
          <a:p>
            <a:pPr marL="285750" indent="-285750">
              <a:buFont typeface="Arial" pitchFamily="34" charset="0"/>
              <a:buChar char="•"/>
            </a:pPr>
            <a:r>
              <a:rPr lang="en-US" b="1" dirty="0" smtClean="0">
                <a:latin typeface="Baskerville" pitchFamily="18" charset="0"/>
              </a:rPr>
              <a:t>The Client And </a:t>
            </a:r>
            <a:r>
              <a:rPr lang="en-US" b="1" dirty="0">
                <a:latin typeface="Baskerville" pitchFamily="18" charset="0"/>
              </a:rPr>
              <a:t>T</a:t>
            </a:r>
            <a:r>
              <a:rPr lang="en-US" b="1" dirty="0" smtClean="0">
                <a:latin typeface="Baskerville" pitchFamily="18" charset="0"/>
              </a:rPr>
              <a:t>he </a:t>
            </a:r>
            <a:r>
              <a:rPr lang="en-US" b="1" dirty="0">
                <a:latin typeface="Baskerville" pitchFamily="18" charset="0"/>
              </a:rPr>
              <a:t>P</a:t>
            </a:r>
            <a:r>
              <a:rPr lang="en-US" b="1" dirty="0" smtClean="0">
                <a:latin typeface="Baskerville" pitchFamily="18" charset="0"/>
              </a:rPr>
              <a:t>ower </a:t>
            </a:r>
            <a:r>
              <a:rPr lang="en-US" b="1" dirty="0">
                <a:latin typeface="Baskerville" pitchFamily="18" charset="0"/>
              </a:rPr>
              <a:t>o</a:t>
            </a:r>
            <a:r>
              <a:rPr lang="en-US" b="1" dirty="0" smtClean="0">
                <a:latin typeface="Baskerville" pitchFamily="18" charset="0"/>
              </a:rPr>
              <a:t>f Choice</a:t>
            </a:r>
          </a:p>
          <a:p>
            <a:pPr marL="285750" indent="-285750">
              <a:buFont typeface="Arial" pitchFamily="34" charset="0"/>
              <a:buChar char="•"/>
            </a:pPr>
            <a:r>
              <a:rPr lang="en-US" b="1" dirty="0" smtClean="0">
                <a:latin typeface="Baskerville" pitchFamily="18" charset="0"/>
              </a:rPr>
              <a:t>Benefit Calculation</a:t>
            </a:r>
          </a:p>
          <a:p>
            <a:pPr marL="285750" indent="-285750">
              <a:buFont typeface="Arial" pitchFamily="34" charset="0"/>
              <a:buChar char="•"/>
            </a:pPr>
            <a:r>
              <a:rPr lang="en-US" b="1" dirty="0" smtClean="0">
                <a:latin typeface="Baskerville" pitchFamily="18" charset="0"/>
              </a:rPr>
              <a:t>Feedback</a:t>
            </a:r>
          </a:p>
          <a:p>
            <a:pPr marL="285750" indent="-285750">
              <a:buFont typeface="Arial" pitchFamily="34" charset="0"/>
              <a:buChar char="•"/>
            </a:pPr>
            <a:endParaRPr lang="en-US" dirty="0"/>
          </a:p>
        </p:txBody>
      </p:sp>
      <p:sp>
        <p:nvSpPr>
          <p:cNvPr id="3" name="AutoShape 2" descr="Image result for bad customer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ad customer serv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Image result for powerpoint presentation outline"/>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200400" cy="4495800"/>
          </a:xfrm>
          <a:prstGeom prst="rect">
            <a:avLst/>
          </a:prstGeom>
          <a:noFill/>
          <a:ln>
            <a:noFill/>
          </a:ln>
        </p:spPr>
      </p:pic>
    </p:spTree>
    <p:extLst>
      <p:ext uri="{BB962C8B-B14F-4D97-AF65-F5344CB8AC3E}">
        <p14:creationId xmlns:p14="http://schemas.microsoft.com/office/powerpoint/2010/main" val="2819041886"/>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(PRIVATE SECTOR)</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20</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371600"/>
            <a:ext cx="6781800" cy="3693319"/>
          </a:xfrm>
          <a:prstGeom prst="rect">
            <a:avLst/>
          </a:prstGeom>
        </p:spPr>
        <p:txBody>
          <a:bodyPr wrap="square">
            <a:spAutoFit/>
          </a:bodyPr>
          <a:lstStyle/>
          <a:p>
            <a:pPr marL="285750" lvl="0" indent="-285750">
              <a:buFont typeface="Arial" pitchFamily="34" charset="0"/>
              <a:buChar char="•"/>
            </a:pPr>
            <a:r>
              <a:rPr lang="en-GB" dirty="0">
                <a:latin typeface="Baskerville" pitchFamily="18" charset="0"/>
              </a:rPr>
              <a:t>Letter from employer accepting retirement/resignation/termination</a:t>
            </a:r>
            <a:endParaRPr lang="en-US" dirty="0">
              <a:latin typeface="Baskerville" pitchFamily="18" charset="0"/>
            </a:endParaRPr>
          </a:p>
          <a:p>
            <a:endParaRPr lang="en-US" dirty="0">
              <a:latin typeface="Baskerville" pitchFamily="18" charset="0"/>
            </a:endParaRPr>
          </a:p>
          <a:p>
            <a:pPr marL="285750" lvl="0" indent="-285750">
              <a:buFont typeface="Arial" pitchFamily="34" charset="0"/>
              <a:buChar char="•"/>
            </a:pPr>
            <a:r>
              <a:rPr lang="en-GB" dirty="0">
                <a:latin typeface="Baskerville" pitchFamily="18" charset="0"/>
              </a:rPr>
              <a:t>Two (2) passport photographs </a:t>
            </a:r>
            <a:endParaRPr lang="en-US" dirty="0">
              <a:latin typeface="Baskerville" pitchFamily="18" charset="0"/>
            </a:endParaRPr>
          </a:p>
          <a:p>
            <a:endParaRPr lang="en-US" dirty="0">
              <a:latin typeface="Baskerville" pitchFamily="18" charset="0"/>
            </a:endParaRPr>
          </a:p>
          <a:p>
            <a:pPr marL="285750" lvl="0" indent="-285750">
              <a:buFont typeface="Arial" pitchFamily="34" charset="0"/>
              <a:buChar char="•"/>
            </a:pPr>
            <a:r>
              <a:rPr lang="en-GB" dirty="0">
                <a:latin typeface="Baskerville" pitchFamily="18" charset="0"/>
              </a:rPr>
              <a:t>Pay Slip (A month before retirement). Signed and Stamped</a:t>
            </a:r>
            <a:endParaRPr lang="en-US" dirty="0">
              <a:latin typeface="Baskerville" pitchFamily="18" charset="0"/>
            </a:endParaRPr>
          </a:p>
          <a:p>
            <a:endParaRPr lang="en-US" dirty="0">
              <a:latin typeface="Baskerville" pitchFamily="18" charset="0"/>
            </a:endParaRPr>
          </a:p>
          <a:p>
            <a:pPr marL="285750" lvl="0" indent="-285750">
              <a:buFont typeface="Arial" pitchFamily="34" charset="0"/>
              <a:buChar char="•"/>
            </a:pPr>
            <a:r>
              <a:rPr lang="en-GB" dirty="0">
                <a:latin typeface="Baskerville" pitchFamily="18" charset="0"/>
              </a:rPr>
              <a:t>A letter requesting for the benefit (e.g. 25% of RSA /Pre-Scheme Contribution)</a:t>
            </a:r>
            <a:endParaRPr lang="en-US" dirty="0">
              <a:latin typeface="Baskerville" pitchFamily="18" charset="0"/>
            </a:endParaRPr>
          </a:p>
          <a:p>
            <a:endParaRPr lang="en-US" dirty="0">
              <a:latin typeface="Baskerville" pitchFamily="18" charset="0"/>
            </a:endParaRPr>
          </a:p>
          <a:p>
            <a:pPr marL="285750" lvl="0" indent="-285750">
              <a:buFont typeface="Arial" pitchFamily="34" charset="0"/>
              <a:buChar char="•"/>
            </a:pPr>
            <a:r>
              <a:rPr lang="en-GB" dirty="0">
                <a:latin typeface="Baskerville" pitchFamily="18" charset="0"/>
              </a:rPr>
              <a:t>A means of Identification (National ID/ International passport / Drivers License )</a:t>
            </a:r>
            <a:endParaRPr lang="en-US" dirty="0">
              <a:latin typeface="Baskerville" pitchFamily="18" charset="0"/>
            </a:endParaRPr>
          </a:p>
          <a:p>
            <a:endParaRPr lang="en-US" dirty="0">
              <a:latin typeface="Baskerville" pitchFamily="18" charset="0"/>
            </a:endParaRPr>
          </a:p>
          <a:p>
            <a:pPr marL="285750" lvl="0" indent="-285750">
              <a:buFont typeface="Arial" pitchFamily="34" charset="0"/>
              <a:buChar char="•"/>
            </a:pPr>
            <a:r>
              <a:rPr lang="en-GB" dirty="0">
                <a:latin typeface="Baskerville" pitchFamily="18" charset="0"/>
              </a:rPr>
              <a:t>Birth certificate or Declaration of Age</a:t>
            </a:r>
            <a:endParaRPr lang="en-US" dirty="0">
              <a:latin typeface="Baskerville" pitchFamily="18"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(AVC)</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21</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371600"/>
            <a:ext cx="6781800" cy="1908215"/>
          </a:xfrm>
          <a:prstGeom prst="rect">
            <a:avLst/>
          </a:prstGeom>
        </p:spPr>
        <p:txBody>
          <a:bodyPr wrap="square">
            <a:spAutoFit/>
          </a:bodyPr>
          <a:lstStyle/>
          <a:p>
            <a:endParaRPr lang="en-US" dirty="0"/>
          </a:p>
          <a:p>
            <a:pPr marL="285750" lvl="0" indent="-285750">
              <a:buFont typeface="Arial" pitchFamily="34" charset="0"/>
              <a:buChar char="•"/>
            </a:pPr>
            <a:r>
              <a:rPr lang="en-US" sz="2000" dirty="0">
                <a:latin typeface="Baskerville" pitchFamily="18" charset="0"/>
              </a:rPr>
              <a:t>Two Passport Photographs</a:t>
            </a:r>
            <a:r>
              <a:rPr lang="en-US" sz="2000" dirty="0" smtClean="0">
                <a:latin typeface="Baskerville" pitchFamily="18" charset="0"/>
              </a:rPr>
              <a:t>.</a:t>
            </a:r>
          </a:p>
          <a:p>
            <a:pPr lvl="0"/>
            <a:r>
              <a:rPr lang="en-US" sz="2000" dirty="0">
                <a:latin typeface="Baskerville" pitchFamily="18" charset="0"/>
              </a:rPr>
              <a:t> </a:t>
            </a:r>
          </a:p>
          <a:p>
            <a:pPr marL="285750" lvl="0" indent="-285750">
              <a:buFont typeface="Arial" pitchFamily="34" charset="0"/>
              <a:buChar char="•"/>
            </a:pPr>
            <a:r>
              <a:rPr lang="en-US" sz="2000" dirty="0">
                <a:latin typeface="Baskerville" pitchFamily="18" charset="0"/>
              </a:rPr>
              <a:t>Withdrawal Letter.</a:t>
            </a:r>
          </a:p>
          <a:p>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Means of Identification.</a:t>
            </a:r>
          </a:p>
        </p:txBody>
      </p:sp>
      <p:pic>
        <p:nvPicPr>
          <p:cNvPr id="18434" name="Picture 2" descr="https://encrypted-tbn1.gstatic.com/images?q=tbn:ANd9GcS2R5bVoCAANyymCrwOReq2CpHzjGiUb72DhDd59p1iyWON-W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733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53924"/>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924800" cy="381000"/>
          </a:xfrm>
        </p:spPr>
        <p:txBody>
          <a:bodyPr/>
          <a:lstStyle/>
          <a:p>
            <a:r>
              <a:rPr lang="en-GB" sz="2000" b="1" dirty="0">
                <a:latin typeface="Baskerville" pitchFamily="18" charset="0"/>
              </a:rPr>
              <a:t>REQUIRED DOCUMENTS FOR </a:t>
            </a:r>
            <a:r>
              <a:rPr lang="en-US" sz="2000" b="1" dirty="0" smtClean="0">
                <a:latin typeface="Baskerville" pitchFamily="18" charset="0"/>
              </a:rPr>
              <a:t>NSITF </a:t>
            </a:r>
            <a:r>
              <a:rPr lang="en-GB" sz="2000" b="1" dirty="0">
                <a:latin typeface="Baskerville" pitchFamily="18" charset="0"/>
              </a:rPr>
              <a:t>WITHDRAWAL AFTER PAYMENT OF EN-BLOC/CLIENT ON MONTHLY PENSION.</a:t>
            </a:r>
            <a:r>
              <a:rPr lang="en-US" sz="2400" dirty="0"/>
              <a:t/>
            </a:r>
            <a:br>
              <a:rPr lang="en-US" sz="2400" dirty="0"/>
            </a:b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22</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371600"/>
            <a:ext cx="6781800" cy="1908215"/>
          </a:xfrm>
          <a:prstGeom prst="rect">
            <a:avLst/>
          </a:prstGeom>
        </p:spPr>
        <p:txBody>
          <a:bodyPr wrap="square">
            <a:spAutoFit/>
          </a:bodyPr>
          <a:lstStyle/>
          <a:p>
            <a:endParaRPr lang="en-US" dirty="0"/>
          </a:p>
          <a:p>
            <a:pPr marL="342900" lvl="0" indent="-342900">
              <a:buFont typeface="Arial" pitchFamily="34" charset="0"/>
              <a:buChar char="•"/>
            </a:pPr>
            <a:r>
              <a:rPr lang="en-US" sz="2000" dirty="0">
                <a:latin typeface="Baskerville" pitchFamily="18" charset="0"/>
              </a:rPr>
              <a:t>One Passport Photograph.</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Withdrawal Letter.</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Means of Identification.</a:t>
            </a:r>
          </a:p>
        </p:txBody>
      </p:sp>
      <p:pic>
        <p:nvPicPr>
          <p:cNvPr id="19458" name="Picture 2" descr="https://encrypted-tbn0.gstatic.com/images?q=tbn:ANd9GcSMa9jUCMn8CFyoa6aFuOZ02AjLK7wvVYW17B_T0avbOFeC9o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69679"/>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001000" cy="533400"/>
          </a:xfrm>
        </p:spPr>
        <p:txBody>
          <a:bodyPr/>
          <a:lstStyle/>
          <a:p>
            <a:r>
              <a:rPr lang="en-GB" sz="2000" b="1" dirty="0">
                <a:latin typeface="Baskerville" pitchFamily="18" charset="0"/>
              </a:rPr>
              <a:t>REQUIRED DOCUMENTS FOR </a:t>
            </a:r>
            <a:r>
              <a:rPr lang="en-US" sz="2000" b="1" dirty="0"/>
              <a:t>PRE-SCHEME WITHDRAWAL</a:t>
            </a:r>
            <a:r>
              <a:rPr lang="en-GB" sz="2000" b="1" dirty="0" smtClean="0">
                <a:latin typeface="Baskerville" pitchFamily="18" charset="0"/>
              </a:rPr>
              <a:t>.</a:t>
            </a:r>
            <a:r>
              <a:rPr lang="en-US" sz="2400" dirty="0"/>
              <a:t/>
            </a:r>
            <a:br>
              <a:rPr lang="en-US" sz="2400" dirty="0"/>
            </a:b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23</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371600"/>
            <a:ext cx="6781800" cy="2523768"/>
          </a:xfrm>
          <a:prstGeom prst="rect">
            <a:avLst/>
          </a:prstGeom>
        </p:spPr>
        <p:txBody>
          <a:bodyPr wrap="square">
            <a:spAutoFit/>
          </a:bodyPr>
          <a:lstStyle/>
          <a:p>
            <a:endParaRPr lang="en-US" dirty="0"/>
          </a:p>
          <a:p>
            <a:pPr marL="342900" lvl="0" indent="-342900">
              <a:buFont typeface="Arial" pitchFamily="34" charset="0"/>
              <a:buChar char="•"/>
            </a:pPr>
            <a:r>
              <a:rPr lang="en-US" sz="2000" dirty="0">
                <a:latin typeface="Baskerville" pitchFamily="18" charset="0"/>
              </a:rPr>
              <a:t>One Passport Photograph.</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Withdrawal Letter.</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Means of Identification.</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Disengagement Letter.</a:t>
            </a:r>
          </a:p>
        </p:txBody>
      </p:sp>
      <p:pic>
        <p:nvPicPr>
          <p:cNvPr id="20482" name="Picture 2" descr="https://www.asme.org/getmedia/46a6e4c0-581c-44aa-9771-76025ef6df1d/how_engineers_can_improve_technical_writing-hero.jpg.aspx?width=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499" y="1371600"/>
            <a:ext cx="4352925"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82492"/>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96200" cy="228600"/>
          </a:xfrm>
        </p:spPr>
        <p:txBody>
          <a:bodyPr/>
          <a:lstStyle/>
          <a:p>
            <a:r>
              <a:rPr lang="en-GB" sz="2000" b="1" dirty="0">
                <a:latin typeface="Baskerville" pitchFamily="18" charset="0"/>
              </a:rPr>
              <a:t>REQUIRED DOCUMENTS FOR </a:t>
            </a:r>
            <a:r>
              <a:rPr lang="en-US" sz="2000" b="1" dirty="0">
                <a:latin typeface="Baskerville" pitchFamily="18" charset="0"/>
              </a:rPr>
              <a:t>FOREIGNER’S BENEFIT WITHDRAWAL</a:t>
            </a:r>
            <a:r>
              <a:rPr lang="en-US" sz="2400" dirty="0"/>
              <a:t/>
            </a:r>
            <a:br>
              <a:rPr lang="en-US" sz="2400" dirty="0"/>
            </a:b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24</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381000" y="762000"/>
            <a:ext cx="8229600" cy="5632311"/>
          </a:xfrm>
          <a:prstGeom prst="rect">
            <a:avLst/>
          </a:prstGeom>
        </p:spPr>
        <p:txBody>
          <a:bodyPr wrap="square">
            <a:spAutoFit/>
          </a:bodyPr>
          <a:lstStyle/>
          <a:p>
            <a:pPr marL="342900" lvl="0" indent="-342900">
              <a:buFont typeface="Arial" pitchFamily="34" charset="0"/>
              <a:buChar char="•"/>
            </a:pPr>
            <a:r>
              <a:rPr lang="en-US" sz="2000" dirty="0" smtClean="0">
                <a:latin typeface="Baskerville" pitchFamily="18" charset="0"/>
              </a:rPr>
              <a:t>Letter </a:t>
            </a:r>
            <a:r>
              <a:rPr lang="en-US" sz="2000" dirty="0">
                <a:latin typeface="Baskerville" pitchFamily="18" charset="0"/>
              </a:rPr>
              <a:t>from Client’s ex-employer accepting your Retirement/Resignation/Termination which should include information on your decision to relocate to your Country.</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Letter of Confirmation of your Accrued Pension Rights Status from Employer including the following details;</a:t>
            </a:r>
          </a:p>
          <a:p>
            <a:endParaRPr lang="en-US" sz="2000" dirty="0">
              <a:latin typeface="Baskerville" pitchFamily="18" charset="0"/>
            </a:endParaRPr>
          </a:p>
          <a:p>
            <a:pPr marL="800100" lvl="1" indent="-342900">
              <a:buFont typeface="Courier New" pitchFamily="49" charset="0"/>
              <a:buChar char="o"/>
            </a:pPr>
            <a:r>
              <a:rPr lang="en-US" sz="2000" dirty="0">
                <a:latin typeface="Baskerville" pitchFamily="18" charset="0"/>
              </a:rPr>
              <a:t>Date of First Appointment.</a:t>
            </a:r>
          </a:p>
          <a:p>
            <a:pPr marL="800100" lvl="1" indent="-342900">
              <a:buFont typeface="Courier New" pitchFamily="49" charset="0"/>
              <a:buChar char="o"/>
            </a:pPr>
            <a:r>
              <a:rPr lang="en-US" sz="2000" dirty="0">
                <a:latin typeface="Baskerville" pitchFamily="18" charset="0"/>
              </a:rPr>
              <a:t>Length of Service.</a:t>
            </a:r>
          </a:p>
          <a:p>
            <a:pPr marL="800100" lvl="1" indent="-342900">
              <a:buFont typeface="Courier New" pitchFamily="49" charset="0"/>
              <a:buChar char="o"/>
            </a:pPr>
            <a:r>
              <a:rPr lang="en-US" sz="2000" dirty="0">
                <a:latin typeface="Baskerville" pitchFamily="18" charset="0"/>
              </a:rPr>
              <a:t>Mode of Exit.</a:t>
            </a:r>
          </a:p>
          <a:p>
            <a:pPr marL="800100" lvl="1" indent="-342900">
              <a:buFont typeface="Courier New" pitchFamily="49" charset="0"/>
              <a:buChar char="o"/>
            </a:pPr>
            <a:r>
              <a:rPr lang="en-US" sz="2000" dirty="0">
                <a:latin typeface="Baskerville" pitchFamily="18" charset="0"/>
              </a:rPr>
              <a:t>Date of Exit.</a:t>
            </a:r>
          </a:p>
          <a:p>
            <a:pPr marL="800100" lvl="1" indent="-342900">
              <a:buFont typeface="Courier New" pitchFamily="49" charset="0"/>
              <a:buChar char="o"/>
            </a:pPr>
            <a:r>
              <a:rPr lang="en-US" sz="2000" dirty="0">
                <a:latin typeface="Baskerville" pitchFamily="18" charset="0"/>
              </a:rPr>
              <a:t>Confirmation of your pre-scheme/accrued rights (if any).</a:t>
            </a:r>
          </a:p>
          <a:p>
            <a:pPr marL="800100" lvl="1" indent="-342900">
              <a:buFont typeface="Courier New" pitchFamily="49" charset="0"/>
              <a:buChar char="o"/>
            </a:pPr>
            <a:r>
              <a:rPr lang="en-US" sz="2000" dirty="0">
                <a:latin typeface="Baskerville" pitchFamily="18" charset="0"/>
              </a:rPr>
              <a:t>Information on your relocation to your Country.</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Two (2) Passport Photographs.</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Birth Certificate from Client’s Country.</a:t>
            </a:r>
          </a:p>
          <a:p>
            <a:endParaRPr lang="en-US" sz="2000" dirty="0">
              <a:latin typeface="Baskerville" pitchFamily="18" charset="0"/>
            </a:endParaRPr>
          </a:p>
        </p:txBody>
      </p:sp>
    </p:spTree>
    <p:extLst>
      <p:ext uri="{BB962C8B-B14F-4D97-AF65-F5344CB8AC3E}">
        <p14:creationId xmlns:p14="http://schemas.microsoft.com/office/powerpoint/2010/main" val="3965962350"/>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96200" cy="228600"/>
          </a:xfrm>
        </p:spPr>
        <p:txBody>
          <a:bodyPr/>
          <a:lstStyle/>
          <a:p>
            <a:r>
              <a:rPr lang="en-GB" sz="2000" b="1" dirty="0">
                <a:latin typeface="Baskerville" pitchFamily="18" charset="0"/>
              </a:rPr>
              <a:t>REQUIRED DOCUMENTS FOR </a:t>
            </a:r>
            <a:r>
              <a:rPr lang="en-US" sz="2000" b="1" dirty="0">
                <a:latin typeface="Baskerville" pitchFamily="18" charset="0"/>
              </a:rPr>
              <a:t>FOREIGNER’S BENEFIT </a:t>
            </a:r>
            <a:r>
              <a:rPr lang="en-US" sz="2000" b="1" dirty="0" smtClean="0">
                <a:latin typeface="Baskerville" pitchFamily="18" charset="0"/>
              </a:rPr>
              <a:t>WITHDRAWAL (CONT’D)</a:t>
            </a:r>
            <a:r>
              <a:rPr lang="en-US" sz="2400" dirty="0"/>
              <a:t/>
            </a:r>
            <a:br>
              <a:rPr lang="en-US" sz="2400" dirty="0"/>
            </a:b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25</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457200" y="1295400"/>
            <a:ext cx="8153400" cy="2862322"/>
          </a:xfrm>
          <a:prstGeom prst="rect">
            <a:avLst/>
          </a:prstGeom>
        </p:spPr>
        <p:txBody>
          <a:bodyPr wrap="square">
            <a:spAutoFit/>
          </a:bodyPr>
          <a:lstStyle/>
          <a:p>
            <a:pPr marL="342900" lvl="0" indent="-342900">
              <a:buFont typeface="Arial" pitchFamily="34" charset="0"/>
              <a:buChar char="•"/>
            </a:pPr>
            <a:r>
              <a:rPr lang="en-US" sz="2000" dirty="0">
                <a:latin typeface="Baskerville" pitchFamily="18" charset="0"/>
              </a:rPr>
              <a:t>A Letter Requesting for your Total Retirement Savings Account Contribution due to your permanent relocation back to your Country.</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Valid Means of Identification from Client’s Country.</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Bank Confirmation of Account for Client’s Nigerian Account</a:t>
            </a:r>
            <a:r>
              <a:rPr lang="en-US" sz="2000" dirty="0" smtClean="0">
                <a:latin typeface="Baskerville" pitchFamily="18" charset="0"/>
              </a:rPr>
              <a:t>.</a:t>
            </a:r>
          </a:p>
          <a:p>
            <a:pPr lvl="0"/>
            <a:r>
              <a:rPr lang="en-US" sz="2000" dirty="0">
                <a:latin typeface="Baskerville" pitchFamily="18" charset="0"/>
              </a:rPr>
              <a:t> </a:t>
            </a:r>
          </a:p>
          <a:p>
            <a:pPr marL="342900" lvl="0" indent="-342900">
              <a:buFont typeface="Arial" pitchFamily="34" charset="0"/>
              <a:buChar char="•"/>
            </a:pPr>
            <a:r>
              <a:rPr lang="en-US" sz="2000" dirty="0">
                <a:latin typeface="Baskerville" pitchFamily="18" charset="0"/>
              </a:rPr>
              <a:t>Duly Completed Withdrawal Form.</a:t>
            </a:r>
          </a:p>
          <a:p>
            <a:endParaRPr lang="en-US" sz="2000" dirty="0">
              <a:latin typeface="Baskerville" pitchFamily="18" charset="0"/>
            </a:endParaRPr>
          </a:p>
        </p:txBody>
      </p:sp>
    </p:spTree>
    <p:extLst>
      <p:ext uri="{BB962C8B-B14F-4D97-AF65-F5344CB8AC3E}">
        <p14:creationId xmlns:p14="http://schemas.microsoft.com/office/powerpoint/2010/main" val="1652602225"/>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PUBLIC SECTOR</a:t>
            </a:r>
            <a:r>
              <a:rPr lang="en-GB" sz="2400" b="1" dirty="0"/>
              <a:t>)</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26</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371600"/>
            <a:ext cx="6781800" cy="3477875"/>
          </a:xfrm>
          <a:prstGeom prst="rect">
            <a:avLst/>
          </a:prstGeom>
        </p:spPr>
        <p:txBody>
          <a:bodyPr wrap="square">
            <a:spAutoFit/>
          </a:bodyPr>
          <a:lstStyle/>
          <a:p>
            <a:pPr marL="285750" lvl="0" indent="-285750">
              <a:buFont typeface="Arial" pitchFamily="34" charset="0"/>
              <a:buChar char="•"/>
            </a:pPr>
            <a:r>
              <a:rPr lang="en-US" sz="2000" dirty="0">
                <a:latin typeface="Baskerville" pitchFamily="18" charset="0"/>
              </a:rPr>
              <a:t>Letter from employer accepting retirement/resignation/termination</a:t>
            </a:r>
          </a:p>
          <a:p>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Two (2) passport photographs </a:t>
            </a:r>
          </a:p>
          <a:p>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Last pay slip/Evidence of last salary increase Signed and Stamped</a:t>
            </a:r>
          </a:p>
          <a:p>
            <a:r>
              <a:rPr lang="en-US" sz="2000" dirty="0">
                <a:latin typeface="Baskerville" pitchFamily="18" charset="0"/>
              </a:rPr>
              <a:t> </a:t>
            </a:r>
          </a:p>
          <a:p>
            <a:pPr marL="285750" lvl="0" indent="-285750">
              <a:buFont typeface="Arial" pitchFamily="34" charset="0"/>
              <a:buChar char="•"/>
            </a:pPr>
            <a:r>
              <a:rPr lang="en-US" sz="2000" dirty="0">
                <a:latin typeface="Baskerville" pitchFamily="18" charset="0"/>
              </a:rPr>
              <a:t>Federal Government Retirement Bond Registration Slip</a:t>
            </a:r>
          </a:p>
          <a:p>
            <a:r>
              <a:rPr lang="en-US" sz="2000" dirty="0">
                <a:latin typeface="Baskerville" pitchFamily="18" charset="0"/>
              </a:rPr>
              <a:t> </a:t>
            </a:r>
          </a:p>
          <a:p>
            <a:pPr marL="285750" lvl="0" indent="-285750">
              <a:buFont typeface="Arial" pitchFamily="34" charset="0"/>
              <a:buChar char="•"/>
            </a:pPr>
            <a:r>
              <a:rPr lang="en-US" sz="2000" dirty="0">
                <a:latin typeface="Baskerville" pitchFamily="18" charset="0"/>
              </a:rPr>
              <a:t>Means of Identification(National ID/International Passport)</a:t>
            </a:r>
          </a:p>
        </p:txBody>
      </p:sp>
    </p:spTree>
    <p:extLst>
      <p:ext uri="{BB962C8B-B14F-4D97-AF65-F5344CB8AC3E}">
        <p14:creationId xmlns:p14="http://schemas.microsoft.com/office/powerpoint/2010/main" val="3571722829"/>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(LASPEC)</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27</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914400" y="1295400"/>
            <a:ext cx="6781800" cy="4401205"/>
          </a:xfrm>
          <a:prstGeom prst="rect">
            <a:avLst/>
          </a:prstGeom>
        </p:spPr>
        <p:txBody>
          <a:bodyPr wrap="square">
            <a:spAutoFit/>
          </a:bodyPr>
          <a:lstStyle/>
          <a:p>
            <a:pPr marL="285750" lvl="0" indent="-285750">
              <a:buFont typeface="Arial" pitchFamily="34" charset="0"/>
              <a:buChar char="•"/>
            </a:pPr>
            <a:r>
              <a:rPr lang="en-US" sz="2000" dirty="0">
                <a:latin typeface="Baskerville" pitchFamily="18" charset="0"/>
              </a:rPr>
              <a:t>Notice of Retirement </a:t>
            </a:r>
            <a:r>
              <a:rPr lang="en-US" sz="2000" dirty="0" smtClean="0">
                <a:latin typeface="Baskerville" pitchFamily="18" charset="0"/>
              </a:rPr>
              <a:t>Letter</a:t>
            </a:r>
          </a:p>
          <a:p>
            <a:pPr lvl="0"/>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Acceptance of Retirement by </a:t>
            </a:r>
            <a:r>
              <a:rPr lang="en-US" sz="2000" dirty="0" smtClean="0">
                <a:latin typeface="Baskerville" pitchFamily="18" charset="0"/>
              </a:rPr>
              <a:t>employer</a:t>
            </a:r>
          </a:p>
          <a:p>
            <a:pPr lvl="0"/>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Original Bond certificate (to be submitted to your PFA</a:t>
            </a:r>
            <a:r>
              <a:rPr lang="en-US" sz="2000" dirty="0" smtClean="0">
                <a:latin typeface="Baskerville" pitchFamily="18" charset="0"/>
              </a:rPr>
              <a:t>)</a:t>
            </a:r>
          </a:p>
          <a:p>
            <a:pPr lvl="0"/>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Most current pay slip (within the last 3 months to retirement</a:t>
            </a:r>
            <a:r>
              <a:rPr lang="en-US" sz="2000" dirty="0" smtClean="0">
                <a:latin typeface="Baskerville" pitchFamily="18" charset="0"/>
              </a:rPr>
              <a:t>)</a:t>
            </a:r>
          </a:p>
          <a:p>
            <a:pPr lvl="0"/>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2 Passport  </a:t>
            </a:r>
            <a:r>
              <a:rPr lang="en-US" sz="2000" dirty="0" smtClean="0">
                <a:latin typeface="Baskerville" pitchFamily="18" charset="0"/>
              </a:rPr>
              <a:t>photographs</a:t>
            </a:r>
          </a:p>
          <a:p>
            <a:pPr marL="285750" lvl="0" indent="-285750">
              <a:buFont typeface="Arial" pitchFamily="34" charset="0"/>
              <a:buChar char="•"/>
            </a:pPr>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Evidence of age: Birth certificate or a Sworn </a:t>
            </a:r>
            <a:r>
              <a:rPr lang="en-US" sz="2000" dirty="0" smtClean="0">
                <a:latin typeface="Baskerville" pitchFamily="18" charset="0"/>
              </a:rPr>
              <a:t>Affidavit</a:t>
            </a:r>
          </a:p>
          <a:p>
            <a:pPr lvl="0"/>
            <a:endParaRPr lang="en-US" sz="2000" dirty="0">
              <a:latin typeface="Baskerville" pitchFamily="18" charset="0"/>
            </a:endParaRPr>
          </a:p>
          <a:p>
            <a:pPr marL="285750" lvl="0" indent="-285750">
              <a:buFont typeface="Arial" pitchFamily="34" charset="0"/>
              <a:buChar char="•"/>
            </a:pPr>
            <a:r>
              <a:rPr lang="en-US" sz="2000" dirty="0">
                <a:latin typeface="Baskerville" pitchFamily="18" charset="0"/>
              </a:rPr>
              <a:t>Means of identification - Intl Passport, Driver’s License, National ID Card (or voter’s card if these are not available)</a:t>
            </a:r>
          </a:p>
        </p:txBody>
      </p:sp>
    </p:spTree>
    <p:extLst>
      <p:ext uri="{BB962C8B-B14F-4D97-AF65-F5344CB8AC3E}">
        <p14:creationId xmlns:p14="http://schemas.microsoft.com/office/powerpoint/2010/main" val="1701386473"/>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(DECEASED)</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28</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5940088"/>
          </a:xfrm>
          <a:prstGeom prst="rect">
            <a:avLst/>
          </a:prstGeom>
        </p:spPr>
        <p:txBody>
          <a:bodyPr wrap="square">
            <a:spAutoFit/>
          </a:bodyPr>
          <a:lstStyle/>
          <a:p>
            <a:r>
              <a:rPr lang="en-US" sz="2000" b="1" dirty="0">
                <a:latin typeface="Baskerville" pitchFamily="18" charset="0"/>
              </a:rPr>
              <a:t>Private Sector RSA holders</a:t>
            </a:r>
            <a:endParaRPr lang="en-US" sz="2000" dirty="0">
              <a:latin typeface="Baskerville" pitchFamily="18" charset="0"/>
            </a:endParaRPr>
          </a:p>
          <a:p>
            <a:r>
              <a:rPr lang="en-US" sz="2000" b="1" dirty="0">
                <a:latin typeface="Baskerville" pitchFamily="18" charset="0"/>
              </a:rPr>
              <a:t>Retiree on Monthly Pension</a:t>
            </a:r>
            <a:endParaRPr lang="en-US" sz="2000" dirty="0">
              <a:latin typeface="Baskerville" pitchFamily="18" charset="0"/>
            </a:endParaRPr>
          </a:p>
          <a:p>
            <a:r>
              <a:rPr lang="en-US" sz="2000" b="1" dirty="0">
                <a:latin typeface="Baskerville" pitchFamily="18" charset="0"/>
              </a:rPr>
              <a:t>Death after Retirement/</a:t>
            </a:r>
            <a:r>
              <a:rPr lang="en-US" sz="2000" b="1" dirty="0" err="1">
                <a:latin typeface="Baskerville" pitchFamily="18" charset="0"/>
              </a:rPr>
              <a:t>Pencom</a:t>
            </a:r>
            <a:r>
              <a:rPr lang="en-US" sz="2000" b="1" dirty="0">
                <a:latin typeface="Baskerville" pitchFamily="18" charset="0"/>
              </a:rPr>
              <a:t> Verification Exercise</a:t>
            </a:r>
            <a:endParaRPr lang="en-US" sz="2000" dirty="0">
              <a:latin typeface="Baskerville" pitchFamily="18" charset="0"/>
            </a:endParaRPr>
          </a:p>
          <a:p>
            <a:r>
              <a:rPr lang="en-US" sz="2000" b="1" dirty="0">
                <a:latin typeface="Baskerville" pitchFamily="18" charset="0"/>
              </a:rPr>
              <a:t>State funded e.g. </a:t>
            </a:r>
            <a:r>
              <a:rPr lang="en-US" sz="2000" b="1" dirty="0" smtClean="0">
                <a:latin typeface="Baskerville" pitchFamily="18" charset="0"/>
              </a:rPr>
              <a:t>(PRIVATE, LAPSEC</a:t>
            </a:r>
            <a:r>
              <a:rPr lang="en-US" sz="2000" b="1" dirty="0">
                <a:latin typeface="Baskerville" pitchFamily="18" charset="0"/>
              </a:rPr>
              <a:t>, FCDA, NIMASA, </a:t>
            </a:r>
            <a:r>
              <a:rPr lang="en-US" sz="2000" b="1" dirty="0" err="1">
                <a:latin typeface="Baskerville" pitchFamily="18" charset="0"/>
              </a:rPr>
              <a:t>Ogun</a:t>
            </a:r>
            <a:r>
              <a:rPr lang="en-US" sz="2000" b="1" dirty="0">
                <a:latin typeface="Baskerville" pitchFamily="18" charset="0"/>
              </a:rPr>
              <a:t> State)</a:t>
            </a:r>
            <a:endParaRPr lang="en-US" sz="2000" dirty="0">
              <a:latin typeface="Baskerville" pitchFamily="18" charset="0"/>
            </a:endParaRPr>
          </a:p>
          <a:p>
            <a:r>
              <a:rPr lang="en-US" sz="2000" b="1" dirty="0">
                <a:latin typeface="Baskerville" pitchFamily="18" charset="0"/>
              </a:rPr>
              <a:t> </a:t>
            </a:r>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Satisfactory means of identification of the Next-of-Kin, which may be any of the following; current Driver’s License, International Traveling Passport, National Identity Card or letter of confirmation of identity from your bank, </a:t>
            </a:r>
            <a:r>
              <a:rPr lang="en-US" sz="2000" b="1" dirty="0">
                <a:latin typeface="Baskerville" pitchFamily="18" charset="0"/>
              </a:rPr>
              <a:t>(Name of beneficiary should be as its written on the Letter of Administration)</a:t>
            </a:r>
            <a:endParaRPr lang="en-US" sz="2000" dirty="0">
              <a:latin typeface="Baskerville" pitchFamily="18" charset="0"/>
            </a:endParaRPr>
          </a:p>
          <a:p>
            <a:r>
              <a:rPr lang="en-US" sz="2000" dirty="0">
                <a:latin typeface="Baskerville" pitchFamily="18" charset="0"/>
              </a:rPr>
              <a:t> </a:t>
            </a:r>
          </a:p>
          <a:p>
            <a:pPr marL="342900" lvl="0" indent="-342900">
              <a:buFont typeface="Arial" pitchFamily="34" charset="0"/>
              <a:buChar char="•"/>
            </a:pPr>
            <a:r>
              <a:rPr lang="en-US" sz="2000" dirty="0">
                <a:latin typeface="Baskerville" pitchFamily="18" charset="0"/>
              </a:rPr>
              <a:t>Letter of Administration or Will admitted to Probate.</a:t>
            </a:r>
          </a:p>
          <a:p>
            <a:r>
              <a:rPr lang="en-US" sz="2000" dirty="0">
                <a:latin typeface="Baskerville" pitchFamily="18" charset="0"/>
              </a:rPr>
              <a:t> </a:t>
            </a:r>
          </a:p>
          <a:p>
            <a:pPr marL="342900" lvl="0" indent="-342900">
              <a:buFont typeface="Arial" pitchFamily="34" charset="0"/>
              <a:buChar char="•"/>
            </a:pPr>
            <a:r>
              <a:rPr lang="en-US" sz="2000" dirty="0">
                <a:latin typeface="Baskerville" pitchFamily="18" charset="0"/>
              </a:rPr>
              <a:t>Two (2) passport photograph of the deceased </a:t>
            </a:r>
            <a:r>
              <a:rPr lang="en-US" sz="2000" b="1" dirty="0">
                <a:latin typeface="Baskerville" pitchFamily="18" charset="0"/>
              </a:rPr>
              <a:t>(PIN/DBA written behind the passport).</a:t>
            </a:r>
            <a:endParaRPr lang="en-US" sz="2000" dirty="0">
              <a:latin typeface="Baskerville" pitchFamily="18" charset="0"/>
            </a:endParaRPr>
          </a:p>
          <a:p>
            <a:r>
              <a:rPr lang="en-US" sz="2000" b="1" dirty="0">
                <a:latin typeface="Baskerville" pitchFamily="18" charset="0"/>
              </a:rPr>
              <a:t> </a:t>
            </a:r>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One (1) Passport photograph of the beneficiary (</a:t>
            </a:r>
            <a:r>
              <a:rPr lang="en-US" sz="2000" b="1" dirty="0">
                <a:latin typeface="Baskerville" pitchFamily="18" charset="0"/>
              </a:rPr>
              <a:t>Name written behind the passport accordingly).</a:t>
            </a:r>
            <a:endParaRPr lang="en-US" sz="2000" dirty="0">
              <a:latin typeface="Baskerville" pitchFamily="18" charset="0"/>
            </a:endParaRPr>
          </a:p>
          <a:p>
            <a:r>
              <a:rPr lang="en-US" sz="2000" dirty="0"/>
              <a:t> </a:t>
            </a:r>
            <a:endParaRPr lang="en-US" sz="2000" b="1" dirty="0">
              <a:latin typeface="Baskerville" pitchFamily="18" charset="0"/>
            </a:endParaRPr>
          </a:p>
        </p:txBody>
      </p:sp>
    </p:spTree>
    <p:extLst>
      <p:ext uri="{BB962C8B-B14F-4D97-AF65-F5344CB8AC3E}">
        <p14:creationId xmlns:p14="http://schemas.microsoft.com/office/powerpoint/2010/main" val="564001624"/>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(DECEASED CONT’D)</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29</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2862322"/>
          </a:xfrm>
          <a:prstGeom prst="rect">
            <a:avLst/>
          </a:prstGeom>
        </p:spPr>
        <p:txBody>
          <a:bodyPr wrap="square">
            <a:spAutoFit/>
          </a:bodyPr>
          <a:lstStyle/>
          <a:p>
            <a:endParaRPr lang="en-US" sz="2000" dirty="0"/>
          </a:p>
          <a:p>
            <a:pPr marL="342900" lvl="0" indent="-342900">
              <a:buFont typeface="Arial" pitchFamily="34" charset="0"/>
              <a:buChar char="•"/>
            </a:pPr>
            <a:r>
              <a:rPr lang="en-US" sz="2000" b="1" dirty="0">
                <a:latin typeface="Baskerville" pitchFamily="18" charset="0"/>
              </a:rPr>
              <a:t>Certificate of Death/Cause of Death (Police Report if death is by accident).</a:t>
            </a:r>
          </a:p>
          <a:p>
            <a:r>
              <a:rPr lang="en-US" sz="2000" b="1" dirty="0">
                <a:latin typeface="Baskerville" pitchFamily="18" charset="0"/>
              </a:rPr>
              <a:t> </a:t>
            </a:r>
          </a:p>
          <a:p>
            <a:pPr marL="342900" lvl="0" indent="-342900">
              <a:buFont typeface="Arial" pitchFamily="34" charset="0"/>
              <a:buChar char="•"/>
            </a:pPr>
            <a:r>
              <a:rPr lang="en-US" sz="2000" b="1" dirty="0">
                <a:latin typeface="Baskerville" pitchFamily="18" charset="0"/>
              </a:rPr>
              <a:t>Bank Details -Estate/Joint/Personal Account – applicable to sole administrator on Letter of Administration (LOA).</a:t>
            </a:r>
          </a:p>
          <a:p>
            <a:r>
              <a:rPr lang="en-US" sz="2000" b="1" dirty="0">
                <a:latin typeface="Baskerville" pitchFamily="18" charset="0"/>
              </a:rPr>
              <a:t> </a:t>
            </a:r>
          </a:p>
          <a:p>
            <a:pPr marL="342900" indent="-342900">
              <a:buFont typeface="Arial" pitchFamily="34" charset="0"/>
              <a:buChar char="•"/>
            </a:pPr>
            <a:r>
              <a:rPr lang="en-US" sz="2000" b="1" dirty="0">
                <a:latin typeface="Baskerville" pitchFamily="18" charset="0"/>
              </a:rPr>
              <a:t>Introduction letter from the employer confirming deceased </a:t>
            </a:r>
            <a:r>
              <a:rPr lang="en-US" sz="2000" b="1" dirty="0" smtClean="0">
                <a:latin typeface="Baskerville" pitchFamily="18" charset="0"/>
              </a:rPr>
              <a:t>Status</a:t>
            </a:r>
            <a:endParaRPr lang="en-US" sz="2000" b="1" dirty="0">
              <a:latin typeface="Baskerville" pitchFamily="18" charset="0"/>
            </a:endParaRPr>
          </a:p>
          <a:p>
            <a:r>
              <a:rPr lang="en-US" sz="2000" dirty="0"/>
              <a:t> </a:t>
            </a:r>
            <a:endParaRPr lang="en-US" sz="2000" b="1" dirty="0">
              <a:latin typeface="Baskerville" pitchFamily="18" charset="0"/>
            </a:endParaRPr>
          </a:p>
        </p:txBody>
      </p:sp>
    </p:spTree>
    <p:extLst>
      <p:ext uri="{BB962C8B-B14F-4D97-AF65-F5344CB8AC3E}">
        <p14:creationId xmlns:p14="http://schemas.microsoft.com/office/powerpoint/2010/main" val="1625375355"/>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096000" cy="685800"/>
          </a:xfrm>
        </p:spPr>
        <p:txBody>
          <a:bodyPr/>
          <a:lstStyle/>
          <a:p>
            <a:r>
              <a:rPr lang="en-US" sz="2400" b="1" dirty="0" smtClean="0">
                <a:latin typeface="Baskerville" pitchFamily="18" charset="0"/>
              </a:rPr>
              <a:t>INTRODUCTION</a:t>
            </a:r>
            <a:endParaRPr lang="en-US" sz="2400" b="1" dirty="0">
              <a:latin typeface="Baskerville" pitchFamily="18" charset="0"/>
            </a:endParaRPr>
          </a:p>
        </p:txBody>
      </p:sp>
      <p:sp>
        <p:nvSpPr>
          <p:cNvPr id="3" name="Content Placeholder 2"/>
          <p:cNvSpPr>
            <a:spLocks noGrp="1"/>
          </p:cNvSpPr>
          <p:nvPr>
            <p:ph idx="1"/>
          </p:nvPr>
        </p:nvSpPr>
        <p:spPr>
          <a:xfrm>
            <a:off x="457200" y="762000"/>
            <a:ext cx="4267200" cy="5181600"/>
          </a:xfrm>
        </p:spPr>
        <p:txBody>
          <a:bodyPr/>
          <a:lstStyle/>
          <a:p>
            <a:pPr>
              <a:buNone/>
            </a:pPr>
            <a:r>
              <a:rPr lang="en-US" sz="1800" b="1" dirty="0">
                <a:latin typeface="Baskerville" pitchFamily="18" charset="0"/>
              </a:rPr>
              <a:t>So Far…… we have …..</a:t>
            </a:r>
          </a:p>
          <a:p>
            <a:pPr>
              <a:buNone/>
            </a:pPr>
            <a:endParaRPr lang="en-US" sz="1800" b="1" dirty="0">
              <a:latin typeface="Baskerville" pitchFamily="18" charset="0"/>
            </a:endParaRPr>
          </a:p>
          <a:p>
            <a:r>
              <a:rPr lang="en-US" sz="1800" dirty="0">
                <a:latin typeface="Baskerville" pitchFamily="18" charset="0"/>
              </a:rPr>
              <a:t>Opened RSA for </a:t>
            </a:r>
          </a:p>
          <a:p>
            <a:pPr lvl="1"/>
            <a:r>
              <a:rPr lang="en-US" sz="1800" dirty="0">
                <a:latin typeface="Baskerville" pitchFamily="18" charset="0"/>
              </a:rPr>
              <a:t>Private </a:t>
            </a:r>
          </a:p>
          <a:p>
            <a:pPr lvl="1"/>
            <a:r>
              <a:rPr lang="en-US" sz="1800" dirty="0">
                <a:latin typeface="Baskerville" pitchFamily="18" charset="0"/>
              </a:rPr>
              <a:t>Public </a:t>
            </a:r>
          </a:p>
          <a:p>
            <a:pPr>
              <a:buNone/>
            </a:pPr>
            <a:endParaRPr lang="en-US" sz="1800" dirty="0">
              <a:latin typeface="Baskerville" pitchFamily="18" charset="0"/>
            </a:endParaRPr>
          </a:p>
          <a:p>
            <a:pPr>
              <a:buNone/>
            </a:pPr>
            <a:r>
              <a:rPr lang="en-US" sz="1800" dirty="0">
                <a:latin typeface="Baskerville" pitchFamily="18" charset="0"/>
              </a:rPr>
              <a:t>-	Received Contributions from </a:t>
            </a:r>
            <a:r>
              <a:rPr lang="en-US" sz="1800" dirty="0" smtClean="0">
                <a:latin typeface="Baskerville" pitchFamily="18" charset="0"/>
              </a:rPr>
              <a:t>employers</a:t>
            </a:r>
            <a:endParaRPr lang="en-US" sz="1800" dirty="0">
              <a:latin typeface="Baskerville" pitchFamily="18" charset="0"/>
            </a:endParaRPr>
          </a:p>
          <a:p>
            <a:pPr>
              <a:buNone/>
            </a:pPr>
            <a:r>
              <a:rPr lang="en-US" sz="1800" dirty="0">
                <a:latin typeface="Baskerville" pitchFamily="18" charset="0"/>
              </a:rPr>
              <a:t>-	Invest these contributions in line with the Investment Guidelines</a:t>
            </a:r>
          </a:p>
          <a:p>
            <a:pPr>
              <a:buNone/>
            </a:pPr>
            <a:r>
              <a:rPr lang="en-US" sz="1800" dirty="0">
                <a:latin typeface="Baskerville" pitchFamily="18" charset="0"/>
              </a:rPr>
              <a:t>-	We can boast of good return on these investments</a:t>
            </a:r>
          </a:p>
          <a:p>
            <a:pPr>
              <a:buNone/>
            </a:pPr>
            <a:r>
              <a:rPr lang="en-US" sz="1800" dirty="0">
                <a:latin typeface="Baskerville" pitchFamily="18" charset="0"/>
              </a:rPr>
              <a:t>-	We inform RSA holders of our performance through quarterly statements</a:t>
            </a: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a:t>
            </a:fld>
            <a:endParaRPr lang="en-US" dirty="0">
              <a:latin typeface="Arial" pitchFamily="34" charset="0"/>
              <a:cs typeface="Arial" pitchFamily="34" charset="0"/>
            </a:endParaRPr>
          </a:p>
        </p:txBody>
      </p:sp>
      <p:pic>
        <p:nvPicPr>
          <p:cNvPr id="6146" name="Picture 2" descr="https://encrypted-tbn3.gstatic.com/images?q=tbn:ANd9GcQehN-1bkHoJJVGULI_WlLwfydO7P8CAOwFOX6ZrL2uc5bDiyq4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4114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24500"/>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(PUBLIC SECTOR)</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30</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6247864"/>
          </a:xfrm>
          <a:prstGeom prst="rect">
            <a:avLst/>
          </a:prstGeom>
        </p:spPr>
        <p:txBody>
          <a:bodyPr wrap="square">
            <a:spAutoFit/>
          </a:bodyPr>
          <a:lstStyle/>
          <a:p>
            <a:pPr marL="342900" lvl="0" indent="-342900">
              <a:buFont typeface="Arial" pitchFamily="34" charset="0"/>
              <a:buChar char="•"/>
            </a:pPr>
            <a:r>
              <a:rPr lang="en-US" sz="2000" dirty="0" smtClean="0">
                <a:latin typeface="Baskerville" pitchFamily="18" charset="0"/>
              </a:rPr>
              <a:t>Satisfactory </a:t>
            </a:r>
            <a:r>
              <a:rPr lang="en-US" sz="2000" dirty="0">
                <a:latin typeface="Baskerville" pitchFamily="18" charset="0"/>
              </a:rPr>
              <a:t>means of identification of the Next-of-Kin, which may be any of the following; current Driver’s License, International Traveling Passport, National Identity Card or letter of confirmation of identity from your bank. </a:t>
            </a:r>
            <a:r>
              <a:rPr lang="en-US" sz="2000" b="1" dirty="0">
                <a:latin typeface="Baskerville" pitchFamily="18" charset="0"/>
              </a:rPr>
              <a:t>(Name of beneficiary should be as its written on the Letter of Administration)</a:t>
            </a:r>
            <a:endParaRPr lang="en-US" sz="2000" dirty="0">
              <a:latin typeface="Baskerville" pitchFamily="18" charset="0"/>
            </a:endParaRP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Letter of Administration or Will admitted to Probate.</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2 passport photograph of the deceased </a:t>
            </a:r>
            <a:r>
              <a:rPr lang="en-US" sz="2000" b="1" dirty="0">
                <a:latin typeface="Baskerville" pitchFamily="18" charset="0"/>
              </a:rPr>
              <a:t>(PIN/DBA written behind the passport).</a:t>
            </a:r>
            <a:endParaRPr lang="en-US" sz="2000" dirty="0">
              <a:latin typeface="Baskerville" pitchFamily="18" charset="0"/>
            </a:endParaRP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Copy of letter of first appointment ( Attestation is the only letter that can suffice for Police</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Birth Certificate/Declaration of Age of the deceased.</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Copy of stamped pay slip including evidence of grade level and step within the year of demise.</a:t>
            </a:r>
          </a:p>
          <a:p>
            <a:r>
              <a:rPr lang="en-US" sz="2000" dirty="0"/>
              <a:t> </a:t>
            </a:r>
          </a:p>
          <a:p>
            <a:r>
              <a:rPr lang="en-US" sz="2000" dirty="0"/>
              <a:t> </a:t>
            </a:r>
            <a:endParaRPr lang="en-US" sz="2000" b="1" dirty="0">
              <a:latin typeface="Baskerville" pitchFamily="18" charset="0"/>
            </a:endParaRPr>
          </a:p>
        </p:txBody>
      </p:sp>
    </p:spTree>
    <p:extLst>
      <p:ext uri="{BB962C8B-B14F-4D97-AF65-F5344CB8AC3E}">
        <p14:creationId xmlns:p14="http://schemas.microsoft.com/office/powerpoint/2010/main" val="2565997466"/>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(PUBLIC SECTOR  CONT’D)</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31</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5940088"/>
          </a:xfrm>
          <a:prstGeom prst="rect">
            <a:avLst/>
          </a:prstGeom>
        </p:spPr>
        <p:txBody>
          <a:bodyPr wrap="square">
            <a:spAutoFit/>
          </a:bodyPr>
          <a:lstStyle/>
          <a:p>
            <a:endParaRPr lang="en-US" sz="2000" dirty="0"/>
          </a:p>
          <a:p>
            <a:pPr marL="342900" lvl="0" indent="-342900">
              <a:buFont typeface="Arial" pitchFamily="34" charset="0"/>
              <a:buChar char="•"/>
            </a:pPr>
            <a:r>
              <a:rPr lang="en-US" sz="2000" dirty="0">
                <a:latin typeface="Baskerville" pitchFamily="18" charset="0"/>
              </a:rPr>
              <a:t>Copy of stamped pay slip including evidence of grade level and step as at 30 June 2004.</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Copy of stamped pay slip including evidence of grade level and step as at January </a:t>
            </a:r>
            <a:r>
              <a:rPr lang="en-US" sz="2000" dirty="0" smtClean="0">
                <a:latin typeface="Baskerville" pitchFamily="18" charset="0"/>
              </a:rPr>
              <a:t>2007</a:t>
            </a:r>
          </a:p>
          <a:p>
            <a:pPr lvl="0"/>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Copy of stamped pay slip including evidence of grade level and step as at June 2010</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An Introduction Letter from the Employer (including DOB, DOFA, DOD, grade level and step as at June 2004, January 2007, June 2010, Year of Demise, Name of NOK) also signed by two signatories as stipulated by </a:t>
            </a:r>
            <a:r>
              <a:rPr lang="en-US" sz="2000" dirty="0" err="1">
                <a:latin typeface="Baskerville" pitchFamily="18" charset="0"/>
              </a:rPr>
              <a:t>Pencom</a:t>
            </a:r>
            <a:r>
              <a:rPr lang="en-US" sz="2000" dirty="0">
                <a:latin typeface="Baskerville" pitchFamily="18" charset="0"/>
              </a:rPr>
              <a:t>.</a:t>
            </a: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One (1) Passport photograph of the beneficiary(</a:t>
            </a:r>
            <a:r>
              <a:rPr lang="en-US" sz="2000" b="1" dirty="0">
                <a:latin typeface="Baskerville" pitchFamily="18" charset="0"/>
              </a:rPr>
              <a:t>Name written behind the passport Accordingly)</a:t>
            </a:r>
            <a:endParaRPr lang="en-US" sz="2000" dirty="0">
              <a:latin typeface="Baskerville" pitchFamily="18" charset="0"/>
            </a:endParaRPr>
          </a:p>
          <a:p>
            <a:r>
              <a:rPr lang="en-US" sz="2000" dirty="0"/>
              <a:t> </a:t>
            </a:r>
          </a:p>
          <a:p>
            <a:r>
              <a:rPr lang="en-US" sz="2000" dirty="0"/>
              <a:t> </a:t>
            </a:r>
            <a:endParaRPr lang="en-US" sz="2000" b="1" dirty="0">
              <a:latin typeface="Baskerville" pitchFamily="18" charset="0"/>
            </a:endParaRPr>
          </a:p>
        </p:txBody>
      </p:sp>
    </p:spTree>
    <p:extLst>
      <p:ext uri="{BB962C8B-B14F-4D97-AF65-F5344CB8AC3E}">
        <p14:creationId xmlns:p14="http://schemas.microsoft.com/office/powerpoint/2010/main" val="3089168599"/>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a:t>REQUIRED DOCUMENTS FOR BENEFIT WITHDRAWAL </a:t>
            </a:r>
            <a:r>
              <a:rPr lang="en-GB" sz="2400" b="1" dirty="0" smtClean="0"/>
              <a:t>(PUBLIC SECTOR  CONT’D)</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32</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4093428"/>
          </a:xfrm>
          <a:prstGeom prst="rect">
            <a:avLst/>
          </a:prstGeom>
        </p:spPr>
        <p:txBody>
          <a:bodyPr wrap="square">
            <a:spAutoFit/>
          </a:bodyPr>
          <a:lstStyle/>
          <a:p>
            <a:endParaRPr lang="en-US" sz="2000" dirty="0"/>
          </a:p>
          <a:p>
            <a:pPr marL="342900" lvl="0" indent="-342900">
              <a:buFont typeface="Arial" pitchFamily="34" charset="0"/>
              <a:buChar char="•"/>
            </a:pPr>
            <a:r>
              <a:rPr lang="en-US" sz="2000" dirty="0">
                <a:latin typeface="Baskerville" pitchFamily="18" charset="0"/>
              </a:rPr>
              <a:t>Certification of LOA from the High Court and Cover letter attached (ARM letter headed);</a:t>
            </a:r>
            <a:r>
              <a:rPr lang="en-US" sz="2000" b="1" dirty="0">
                <a:latin typeface="Baskerville" pitchFamily="18" charset="0"/>
              </a:rPr>
              <a:t> with exemption to LOA from high court of Lagos.</a:t>
            </a:r>
            <a:endParaRPr lang="en-US" sz="2000" dirty="0">
              <a:latin typeface="Baskerville" pitchFamily="18" charset="0"/>
            </a:endParaRPr>
          </a:p>
          <a:p>
            <a:endParaRPr lang="en-US" sz="2000" dirty="0">
              <a:latin typeface="Baskerville" pitchFamily="18" charset="0"/>
            </a:endParaRPr>
          </a:p>
          <a:p>
            <a:pPr marL="342900" lvl="0" indent="-342900">
              <a:buFont typeface="Arial" pitchFamily="34" charset="0"/>
              <a:buChar char="•"/>
            </a:pPr>
            <a:r>
              <a:rPr lang="en-US" sz="2000" dirty="0">
                <a:latin typeface="Baskerville" pitchFamily="18" charset="0"/>
              </a:rPr>
              <a:t>Certificate of Death/Cause of Death (Police Report if death is by accident)</a:t>
            </a:r>
          </a:p>
          <a:p>
            <a:r>
              <a:rPr lang="en-US" sz="2000" dirty="0">
                <a:latin typeface="Baskerville" pitchFamily="18" charset="0"/>
              </a:rPr>
              <a:t> </a:t>
            </a:r>
          </a:p>
          <a:p>
            <a:pPr lvl="0"/>
            <a:r>
              <a:rPr lang="en-US" sz="2000" b="1" dirty="0">
                <a:latin typeface="Baskerville" pitchFamily="18" charset="0"/>
              </a:rPr>
              <a:t>All documents</a:t>
            </a:r>
            <a:r>
              <a:rPr lang="en-US" sz="2000" dirty="0">
                <a:latin typeface="Baskerville" pitchFamily="18" charset="0"/>
              </a:rPr>
              <a:t> must be sighted and photocopies must be stamped/signed and certified with the inscription “Original documents sighted by me: Name…; Designation……; Date……’’ before forwarding for processing.</a:t>
            </a:r>
          </a:p>
          <a:p>
            <a:r>
              <a:rPr lang="en-US" sz="2000" dirty="0"/>
              <a:t> </a:t>
            </a:r>
          </a:p>
          <a:p>
            <a:pPr lvl="0"/>
            <a:endParaRPr lang="en-US" sz="2000" dirty="0"/>
          </a:p>
          <a:p>
            <a:r>
              <a:rPr lang="en-US" sz="2000" dirty="0"/>
              <a:t> </a:t>
            </a:r>
          </a:p>
          <a:p>
            <a:r>
              <a:rPr lang="en-US" sz="2000" dirty="0"/>
              <a:t> </a:t>
            </a:r>
            <a:endParaRPr lang="en-US" sz="2000" b="1" dirty="0">
              <a:latin typeface="Baskerville" pitchFamily="18" charset="0"/>
            </a:endParaRPr>
          </a:p>
        </p:txBody>
      </p:sp>
    </p:spTree>
    <p:extLst>
      <p:ext uri="{BB962C8B-B14F-4D97-AF65-F5344CB8AC3E}">
        <p14:creationId xmlns:p14="http://schemas.microsoft.com/office/powerpoint/2010/main" val="3460132535"/>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smtClean="0"/>
              <a:t>COMPUTATION OF BENEFITS</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33</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1323439"/>
          </a:xfrm>
          <a:prstGeom prst="rect">
            <a:avLst/>
          </a:prstGeom>
        </p:spPr>
        <p:txBody>
          <a:bodyPr wrap="square">
            <a:spAutoFit/>
          </a:bodyPr>
          <a:lstStyle/>
          <a:p>
            <a:r>
              <a:rPr lang="en-US" sz="2000" dirty="0"/>
              <a:t> </a:t>
            </a:r>
          </a:p>
          <a:p>
            <a:pPr lvl="0"/>
            <a:endParaRPr lang="en-US" sz="2000" dirty="0"/>
          </a:p>
          <a:p>
            <a:r>
              <a:rPr lang="en-US" sz="2000" dirty="0"/>
              <a:t> </a:t>
            </a:r>
          </a:p>
          <a:p>
            <a:r>
              <a:rPr lang="en-US" sz="2000" dirty="0"/>
              <a:t> </a:t>
            </a:r>
            <a:endParaRPr lang="en-US" sz="2000" b="1" dirty="0">
              <a:latin typeface="Baskerville" pitchFamily="18" charset="0"/>
            </a:endParaRPr>
          </a:p>
        </p:txBody>
      </p:sp>
      <p:sp>
        <p:nvSpPr>
          <p:cNvPr id="5" name="AutoShape 2" descr="data:image/jpeg;base64,/9j/4AAQSkZJRgABAQAAAQABAAD/2wCEAAkGBxQTEhUUExQVFRQWGBUYGBgXGBUYGBcaFBcXGBgXGhwYHCggHRslHBUUITEhJSkrLi4uFx8zODQtNygtLiwBCgoKDg0OGBAQGiwkHCQsLCwsLCwsLCwsLCwsLCwsLCwsLCwsLCwsLCwsLCwsLCwsLCwsLCwsLCwsLCwsLCwsLP/AABEIALcBEwMBIgACEQEDEQH/xAAcAAAABwEBAAAAAAAAAAAAAAAAAQIDBAUGBwj/xABDEAABAwEFBQUGAwcBCAMAAAABAgMRAAQFEiExBkFRYXETIjKBkUJSYqGx0XLB8AcUIzOCkuHxFSRDU6KywuIWNGP/xAAZAQADAQEBAAAAAAAAAAAAAAAAAQMCBAX/xAAkEQEBAAIBBAICAwEAAAAAAAAAAQIRAxIhMVFBYRORBHGBIv/aAAwDAQACEQMRAD8A6QE0eGl0YpjZITRhNKpQFIbJCaMClhBpYbNB7NRSgKdDVKCBQNmaMU+AKOgbMilCnMNCKBskUsUoUdAGKWDTRNEM6Bs+DSSqgkUdA2IKpQXRYaLDQReKigUihNAKLdJLRowaPFQDRQaSRUjFQmg0ahUiBSVNCgGKOllo1V35eYs6JMFZ8KfzPKlbo5N3UN35ewYTlms6DhzNYK0vqWSpRknjRWq2KcUVKMk1FcVFcuefVXfx8XRPspxVVd7Owk9KkuvVTW90qlIzJrFVkW922iWmz8KfpQrM2S/WmUBtTklORKUlSegM5xp5UVb/AB5+krzce/L0IGqUECjoTXW84oAUoGm+0HGjC6AcmhSaGdALoTSKMdKAXNCkxR4qAVSgaSDRzTBUURopo5oAppQNFQFAKmjpMUAaQLmhipM0dAKmhSaE0AcUKE0U0AU0AukqVSKAeC6MGmDTdotAbSVKMJGZoBF73olhGI5k+EcT9q5veVvU6oqWZJ+XIcBT9+XoXllR00SOA4VRuvVzZ59V+no8PD0zd8kuWjCeRonXsqrLfaKgWm9ktolUn3QNVdPvU5LbqK52YzdWNrtISCVEJSNSdB+uFZW33mp2QiUNbzopfXgnlUa22pThxOmAPCgaD7nnVXarZOQ0rpw45i8/l5rn2+Ez94QMgNKOqiDQqiL12QrjQLUmZPSnZHCs7fF/mcDPmrcOlK3RybXS8CM1EDqYqI5ebIB/jDyrKpsq3FSpcnzNAWdQGRB5ECsdV9NdMX7e0iQYgqHL/NG7tJPgR6msyUzoIUMzHLWp9ssWAp98hMgHeRNZuda6Imm/nZ1A8qW1tA4D3oNQbRZ4UU6kcM86lG7SUogEmDinKJOQzrN6vMp6nyvrDeQcEhOmudS02gaHLrVPdtmU3OmfnU5zPU1XG5a7p3pTioDfRpXUHFSsdbZTS6ONJNoFQyugpR5edAS/3nlTqHQazl429hGbtoQjkVgegmoR2ysyckF148UNqI/uIAoJtAaOsfZNu7PMOBxrm4ghP9wkDzrVMPpWkKQoKSdCDIoM9FFQCqOaYChNHFNq6UAZNIUvhRLWBTKXQdDSB2aOaRROOBIJOgoByaw2018dqrAk9xOnxHjVpbbWt4EYsDWnNUaxy+VUlqYaRmkqUeJj8qjnlbOzr4cZjd5eUJFiRq4oj4RHzNOt3bZVTIV/cajumajOGMhUOrTpu78n7bseyvNtxaesKH5ViNo9kH2Ap0Q9HDJQA+E7hwFbJm3KTvqd+/Bfi4VXDkkc/Lx3LzduBuvFRo22vM7gK3O1ey4xFxiBiMlOg5kc6ombIGwfe3k61S8kiWHBcr9IrdkMDwjymhUpKqFT68l/xYenoi+bzAQQlQnSs1ZnAMjkc6u71sKFggKSJ1FZt67XkeFQKRpiEj1NK53e9JTCa0s7MqMycvzpldoSJgzVObJalSUhoc0iT8zVczcdpWv+KuUT4cx6xR+S34H49fK6XfjacZBTjWMCc8gVQMuJq2u21tIRKx3hvVmTzFVdvuIIszjgQ0nC2oggSchx3Vmri2rCv4Vojko6efA/EK1x6u75Y5Nx1mzvJUAUwQeFLUsggQc94rK2VxSO82ZHDX1G8cxnVzZ73CkmAMcGATkTyNWRT5WeVNWlxKEkuOJQNZKgmPM1z6+LdbCFrcfeCRJ7KzoSlUcJMqJA4EVmGUuOkFu73HDuctSyT178n0NMnUX9t7GnJLpeVpDKVOfNIgetQX9tHTPY2Qge8+4lsdYTiP0rLWe4bycHedas6eDSMRjzqex+zpCs7Q889yUshPoKAReO2rontLZZ2fhZRjWPNRP/AG1Tqvkv+FNutZ4kqQ2fIYU/Kt3d2yVlZ8DLYPHCCfU51dtWdI0Ao2HNbFdFtV/Ks1mswO9XfV8hrVq1sRaHP59sdPwtgNp+WdbwCl0bDnFr2Mes/fsjqle826SpK/M6GotyX8thzC2TZnfaYcnsV/h92eI+ddPcWBqQOtZ6/wC77LaE4VgK4EDMcwd1EoXFx7YNuqDbo7B46JUe6v8AArQ/WtNNcsurY9ZSpsrW62fBjABRwIVrI5V0y7rKpthKVKxKQACTqetA2kA0eKmkrpQVQaLeNj7RMBWH86Zu67i2MziNWNCmDUVnr3t2NWBJ7o1PStIsSINZraGxpZbxoBzIT0kE/lSvaHjN2RS2q0E5DT6CobypyGgpht+SaUtVcmeT0ZjoidairqSRlTShWDRzRTS1im4pEbek5VVW+7Er1y5jWreKBTRseGSOz6tyhQrV9lQp9R7dGWvs0zCUgcEqV9KSjC8n+ZiSdQAB676iXespbB7XtUxkYzA6zn9aYtLWE9owYVvTuVVJkjcBWpktmDodI0NI7VIPhpDl8KcTHYz1n7UVltSowuJBTukiR0itbY6fR5dmS4lSQSUqBCkzqDzri18WcNPON59xZAnXI5acorrlotwbJwyQRu3GZGnnXNNuu+926RksAKjcoZT5iPSt4+2MvRFx7Su2cgTjb4Hd0O76V0G7b0atKcSFAK3/APsPzFcdS5UqyWpbagpCilQ4VtKuzrWD3XRnuUNfI+0OWtG26pqJhaDoofrI8jWPuLbNKx2doAHP2TzPunnp0rVNEjvNqxJOoOZj5hY8pp7Z0vbM+lYlJn9b6fFZ5IUO+lpce8yQQf6TPplSzbSrJX7yOXYkfQ0FpfLdSnUgdTUdy9GxoSeg+9V7VmSdGbQv8UJH5VNZsTm5hpH4zjNPQN/7VUrwIn1V9KUG7QvXujmQn6Z1M7BftvAckBKfrUpqwN6yV8yrF/igKlu70T33cR4IBJ9c6tLLYkp8DQHxOGT6f6VPQkDQAdKVNA0QGifEonkO6Pln86eSIEDIUmT0qJbryaZKQ4sArnCCc1REwPMUGm4qWlfGqdV8j2UZZHMga6ZZ61nrz2vcacPatlDE5OI7xT+OR3T8qNFtvJowusaztE2Edol5JG9SlgDzxQPLlU+49q7PaMYQ4glsSspxdmB+IiPQ0DbShVcq/aJ+0JKLQmytBK204S8sGczPdT01PpVTt9+0xTuKz2IlKMwt7eriEcudcvegDnvnM58edFOXVdaadxQU5pOYI0INSEuTXKLo2ldY8JxI3pOnUHca6NYLZjQhZSpGNOIJWIVB3gHVJ3HQ1y54WO/Dlma2maJaajpdinUrmpqG3E01hqWBSFIpBFpYFKKKUE0DRMUVKoUDS0QhbJMAgHVO7qOdOG070b9Rz41eu2UwcShHA6DzOdVNqsoElO7envR5DOrZcV+HNx83xURTilVEtS1p9mRxzipgJAkHzSJ9QfypNltxLqEFSIUoDwqBz+VSt1dVbq+YqVdsrJKTOsBJJ9ImlO7NOOpIcbBkR3TB8866SWkpTCRA4DeeJOpqE4wfePT9EVW4ye0ry2/Ecmtf7PHB4MQ/FBqoteyVobElIPLMekiK7ghCgNSc+fOiXJJhIIgax04zxomX2lcXnR9pSDCgQRxyIqxubaF2znuqlG9J08vdPMZV1naLYtq1IOFPZOAZECU+YG7pB66Vxy33C+ypSVphSDnBkcQQd4III5Gr43aeU06js/tS29mlXZue0Dv/ABJ0UPiFbOxXmFQlXdUdM5Sr8J39Na82NvFJBEpUNIyjpwrX7P7bKR3H+8neSMvMDQ8xWmXb7U8UoUpKSsgEhI1J4Vzq/tonyhQQUhzclzElAzzGERz1mtHc1+hSQUntERMSCtI4g+2PnU6/b6DVlW+2jtSmIHCTEnflOY1o2TlV1t295Sv4xaxRPZpxTBB7oGQ0rpt12VbTQW+6UhIGJaoSSdJMZCTGVZyxbX/vGQcw8k930gTT96oQtKkLOJpUTKj1BJnJQ8oimTXO7Qt+wFL6ZD9eVVN97SPho/u7QLoIkFQ8O/DORVpXM1XmqxrAs737y0Z7qZUtvSElSRBnOCOBkaTaC+Le8AGbN2STop9WGY+HI/JVAXV17UotCodU4FDJTZOFaT0Ijypjag2NeTzmAJnAorHbJ5gJz5xBFQjsWu0KDlptClOgBJLSUoSlOZSnFAnMqzgHMCm7Tc1nsLgUbL2jORLqj2ikq3kzISOBiKcmytRbs2gtqCW2mnLW3H8NzCpvEkjeSMtSKtLE3b3lw641Z0DxoaAcdjekkyE5Za1qLLbmXUBTa1Ky0GXSdYjTLlWWvtLCHFOs2lLFoknAlSlhxXApTJSo8dM8xTmJWnXdj7FZWnHltlfZpkF9aigT4ZCciNNAaxO0m1a7SnsWh2NlHspAR2kbyBonlWtvy9lLsC/3wBBWmEpyJKtUgAbwRJzgescnftPCs9m5s64+AIFPXHclotroas7ZWrKdyUA+0tWgH6zqxuPY999PbLbX2WoTklbo+DFu5+k103ZK8rIlHYNJLJEgtmUrxRqqcyrTM0gZsOxNisCEl1H71bB3gVYuyCt3cyBSNc5nluqr2K1KLiiSsmSreT+t1X1stanFFSlE7kznCRoPzqqtgmuXky29X+NxdE3fKsReq0ZKGIehqxsV7NryCoPA5Gqq2oqoUjOpSr5ceN7x0BCqdIqBsXdT9omD3EjxK47k8zVjarOtpWFxJSfkeYO8VvputuW2dWjeCkFNLBpRrJmKOl4KFBt+62CIUARz0/xTLzOFPdSDyyFT5ptSYz3V3PMUrlhKpKkhJ5a67+OVVdrsGAFWeQJmJ0EnplWm7rqDBMZjeDwqg2jdQw2CPaVhUqZgGTJ5TA86zlJrdaxyvwVYdoMICXBiRlCxry/1+tXNktjDkQ4hXAKMK+evpXOFOJSSEKgZnCZwjoQCR0gjpS+0nMjzAJHmU4kgdYqd1fLc+nUVtToPmCPrTDdmMnukeka8ZrlLl4pB7jyByxR9FflVZeN7qOr6I/Eo/wDlWemNd3Z7XeLDHjcTjOWEHEok6AJGZzjdWD2rQhboWoQpSEnCYKkwVAAxvwhJy47xBrOXFazOIKSj/wDTDIHT3jyznhUx63oK1YCpeealeJRGpMZDkJyECqYRjNQXxcgXmlMHjp8t9ZW12VTZhQ6GulpJVwHzP2+tR7ZdCVA4s+un2qibD3RfLjBlBy92TH/qef1rpmzm1qHtTgcjPIZ/jToscxnXP7y2eUgktyRw+3GqlBKTOYI03EHkd1Gg63eex7FoWFtq/dnVb05tOfh4HlVDtDcNnsjjTdpcftJUCqVrUG0wYAAESdZE8NZqHs5tmpHcf7yTkTEj+obvxD/Nbt1tm1tBKgHmyJAkFxHNCvaHKkRi40NdmAyptCNcKAE5z7Xl7WeZFMX7Y0vJC+2U243khcnDBz7wJwgcwZ04RVU1sHacX+62lIbnVQONPwlJ39agLuGzdupq02l20uoMGVFDeLKQnMqy0yIrUvorEqx7dqZlp5SXCnuhTZCwoET3FbwfkedTGL5t1p/+vZcCD7b5wp4eGBlG6CIq8sdlbSEhlLSIAwgJAyGapJk5ZmTwPKqq8xbEPF1hfbYoJYVEEAR/CIiNPCY4yZrWy0hP7ENN412i2htvNSktwlGeZSMoicgkDhFZy7r9sTKyUMLhIVgIlS1qJyBKjIyjTKZ1yq+tH7QmFBpa0qOEmUHVBKSnGk7iJIPEKIorwuZi3DEyy82To8pCWWiefaKClD8KDWbbTmop2NmbXeLnbWhxLKI7ozWQnUJQlOQHUg74pN7XZZ7EUqZcZewlOJhwIccBylYUkZbiQqOXCpzGwyktr7a1OLSElXYs4u+QJCe9lJy9nfUzY+8LEg4WmQhfhUF5u804lZjPcI03UjtLY2sttoQOxscAf8R04WwTA4JnQe0elT//AIkLXhctzpcdGRSwG20BJIhBVAUvOc89aurxu9FrZLRUvCSCACQqRMKABOnAyOtYi1Xq9dbgSp9u0NzAwrT2rfJYBOEx5HlTJcvdxSkkEQSIOvL5RUN5c00b5XbVpLFkdCYhTqihKOWUBPniJ5U+bptBOTSjGUiCPUVyZ4WXs9bi58bj3uqrXxNT9nNmnLUvughCSMS4yT9zypp5oMLSbSlaW1e2ACgE6JUoE4T1rb3Q+gJCmFADcUmtYcN81Lm/lzxi1t2WJDDaW0JhKfMk7yeZoXlYEPowrHQjUHiKj2S9JH8RMfEBl5gfUelKctahmUjBxSZHr/pXRr4cPV32xF6XcthUKzSfCrcf88qipXXQypt5OEwoHcda51am+zdW2dUKI6j2T5iDXPyceu8dfFydXalzQpGKhUVttveV5dkO0xFSI8KUSSeaphI/WdZV3bJ3FICMO5MH/u41VLdeZMArbPAyPkcjTarxSr+a0lR95PcV1y1rueanWq+Q8sOFx1lwDIzjQOQGRAO+nH7Qp5BSrAsiYWgykmIhaTmJ5SOlVKrI0v8Alu4T7roj/qGXyqrvK7Xm+9hUAPbRmP7k6ecUrNzVOJZaAOEHAoew5IGfurGYHJQ86CX1IzUhYAOqRjT5FEiqj/aayAHAHQNJyUOihmPOav7osaXU42VKyyIWDlynQ+VR6Mp4V6pfJh69bKrx4Z+JJ/MVFN42P2EpB+FBUf8ApTV4u7nN6Eq9DS2bldX/AMEJHMgfT9Z0d/R7jPuO40rKQQY7swIn2lHRI5a5ab6TYEYgMMq6ffStR/8AEj7RBHuDL5nX5VKasAGSQTHARHrVMZZ5ZtinstkV06Zn5/ap6LOkZn1Jz8p/KrBNkO8x0zPqftTF4upYRjwKVukZ66YiTpNaYQrY2MJOEkAcD8gBPyrFv2FFqWezlJAJJw68BkTHUnpW2szhtIJwqDXunIL/ABKjNOvdTPPWKmPMpSklaglI10QkdT/kUycit1gW0qFDzFSLovl2zKlB7upSZwnn8J5jznStTtNagnClqzh1K5EZpUTxSmMSk/EBGmdZxy4ncBcShaU+6sFKstYBzjhJzoZdF2f2pbtEd4tvAZ6YsuI0Wnnr0qPtLsum0K7VBDbx3g/w3Oh3Hka5ciQQQYIzESI5gjQ1r9nttVI7j/eT70T/AHp39R89aWjP2KxXqk9m2yOGNzwjpnPyNBjZddoV/vdrU7BzaaGFPdMkbhGWoTu1rc2G8A43/CVjQoeGQTB9xW8cjWItt3O2ZWNolSAeYUnlxBpW1Xixwt1l/i8FxMpc7VplCFmSDmYI3ctD6VjbWu0Wd5TrpLgnvLzJA3YxmU9dNNDUy1bUPKhCEKWqIySRE6gxl9KcuuwPKJL7vYpWCkob7ziwoQUGMgDManpSmXpW8M7y39LxnbGzdkC44gQIzxFemUJTJjyjKqK8HE3lP7pZVlxIytSiGgkJIyOoWDmIJBHCruybJWRtpa2mA47BDfbrBGIfCchEg6VAu7ahTa+wtaC0tOkiE5chlHSt725bjYiWi4bSmzqXbbcUsogFpklRUFGIOgIz1IIArQ7MWGxBuGEII1K1AOOEgZCVeHyA1qyctTeAuKUhCPeKkpbIO7vGP1pWEvHse0xXX2qn0mVoZQSxh0kTBBmNAUmnom62kuRdobbh1xst95tQAwgqGih7Wm4yPUVn29pX7C4lq3piRiQ6iSFAZYoGe/kabWi9Fs47S6iwsCElQH8RRVkAMJKpPJSelWt2bL2MNpPZi0LJKi88cZUT8I7vrNIv7Mu7cKtBwWGyKfMYS46Cloc1Ccxn7Sk6aVT2TZe8GHlqacs4B7xShSg1KsyhAw+EEkDdkK02092WtXZqsq0ILII7CAhC5zmR3cUZZiOYqLcm26UKLVrQbO6nXGCkdZ1A84NMy7HtcUKDNtQphzdizbVzQrQ+Va+7XSc2zIPDMH71jb52vsT3+7oZNvWvINpSUonQEGMUjikeYqHcP7Or1VibLyrKwo+ALUowT4cjnAyzJpW6GnSGi066WQtAfCSooQQVACASoDw6jI8arb8uBS+97acgoCSR7qhr9quNjdiLNdySpPecjvOuRIG+DokdIpF5Wrt3VKsqxKAEqI8Kjn5EgRnS8+TmVxu4wy7E4kxh04aUK1ptzoyUwCd5g5/I0Kx+LFb8+THN3q6BBIcTwcGIfPOkOCzr1Spk8U95Poc/Sp3+0GXP5zIB99runrGh85of7JQ5/IeSr4V9xf2PyqqCpcuJahLSkOj4SArzSf8ANVv8ZlUArbPAyP8ApNX6bmfCwkNrCtxEwOeIZfOtjdl3KSkBa+1UM5VBSg8BvJ8/Ske2QsNwqfSFWllAJ8OEFLivxYSPnx3VpbJc2EAQABolOg+551etsAczvJ1/XKsbtNtUoEssYkEeJagQr+gKGXUjpxo0NtM1YQndPTWpaGxGVYG79sbQjJwJdHPuq9UiPlWisG11nc8RU0r4hKf7kyPWKY2sjdSMWI4jrqdJjz3Co9qKZjCokbwIjKSRO7TlmKtG7QkpxBSVJ4pIIPmKp7feAUVCYjCPKJ+v0FYyy1Dxm6iLQpRhAngYzI/L0NMJuZ3FjUnGoeGSYT+ERE8/ppU5N9BsAJQqRnJwpn86eG0ef8v0WD9YqXX9qdP0zt/2Z9TakoxNGJxDxSDIAGgBjMnduqku67XR3rVaEqAmFJJxyd0lPcAE5pgnjx6MzezSzBJEjRYAHSRkajX3caAnGgmRr5761MqXTGau9LYJDbZAMSqNZBzUTmdNTOoorXdYWTiUog+yYgRwjd1k86fQ/hhJHEAAZZa8hqPWn8JOpjkNfX7Dzqku2bGSvnZltQ7ownOI19N9Ym8LscaPfSQNx/WnSuxBgDQfc9TvqHbrAhYIUBG+abLlF2Xs7Z1ShWUyR7J6jceYroVz7Ts2oBLndcjXLF9lj51mr52YUCVMgqTw3f0k61mFtFJ3pIOmmf5GjQdatNjwIJTAkHC4iIz35gwrka5+bU8ys48REnMzx1/WVTdnts3GjgdlSdCdTHMaKHPXrW2aas9qSCjCoH2ScueBW4/CazpvHO495VNY9uWwkF0rJgABtKSVkHfiIg/WnLybevNGFVmRZmZxB60KV22s9wCDnvGGDOtT3rOzY2nF2dhAfAhOJOYJ4nWNdKx92bUrSrC9iUd+Lxeu8fqaJL81vPll8YrVjYSzoQtx5b9pWhJKG0jAFncAScX6OROVWeye0dnKSy2BZtxbQOzOL4jGI+edSUbUMEY3XE4d8qifIiQrmIrI31eDFtVgszDr1pjuuoBSUx72RKk/iAGeRFb0h5dHtt1Mvt4HUJUk5cVAx4gU5g8x8qwd8NrupWJq0ocbJzYWoF1IO8pGqfiyOmtPXPsve76Qhb6rO1+LvEf0wY5FXlW+2T/Z9ZrKDKe3cVqpwBW+choM/PKlsaZC79rLdawE2KxAE6uuyUDmmQlP/d0q/b/Zr+9YHbytDr7wEEJOFCU7kJiMpk5BOula+2XtZbMIW4hJHsIhSvRNZq9v2hFIJaQlpP8AzHSCfIaUjk9NRc+zllsSJabbaTvUYE8yo5k1EvTbllsEMguqHteFseZ18q4/fe25cJJUt5XFchA6J1+Q61mrVe7jmbi5HujQdEj85NGg3G0/7QFumCvH8KZS2PTxfOtpsI8RZUKcyU538hkAfCMuQnzrm2x1zfvawC1LPtqJieU6zXTzdDjUdkoFIju6actPSn5O9mhD/CT0FCs1+/FOSmyCNcyKFMlOLAw5/Jewn3HcvIKH2NO2PZp1SoXCEDVUgz+GPzqxunZgJIU/CjuQMx1Vx6aVpkt6T5AaDp96CNWWzhKAlMhIG8kqPUnP9bqkAeQo4o6QCmbVZG3BhcQlY4KAPpOlPUKAzNu2JZVm2pTR4eJPoc/nWftuyNobzCQ4OKDn/aYPpNdHpLjkCg3JEtuIUAFLaMjERKSBOc1eXhfCJhsKUBHeVkFZZqM55n5UL9tannZVpAKRwSrMeog+dVBbhWYOHlUMrc79K4zph1y1lWoE8cR+0GjbtA3g9QQY+VNJbyJ1iMuE/Wn3ILeQhSSSY9pJwgZciD/dyrUmU8UbnpOsi5TOIEEwBqB1nPoIqfZbcUjDilonTUJOkj4Z3Vm2FEGQatmGQWxG+eoM5p+h8xU8r+2pP0fWyp0hQSpsIKgArVRmFFQ03DLlrnUgnCO/lz3f4NWTlnUvIHuwnOY0TB0zMnOlWW7EoGUydc8t2g03V0Yzslb3VZKjoIHFX5DX1ikfu41PePPQdBp561YWizBOYISOfh/x5VEcdjIgydIzB6HT1imRpxuazt/XA07uhe7D4vQbq0paUdTA4J19ftHWiSyBoI48+Z4mgOPXrcrrPjT3eP8ApoajXfeLrCsSFHmNQeo39da7HabIlYIUARWGvzZOSVWfPiPZ8jx5CfKgtLm49r2bQA2+IVoDOf8ASrf+E/OhfmyCXUlTZSsa64VDy48xXNrRZlIJCgUq3gj6ipdj2jfZyCiUjcrvD7joKVglaC7tkLNjm1vLEezB+ZArd3Ted3WRMMlKfwpMmuWq2wUrxspV/UR9QajObSH2WkJPEkq/IUtVrs6/aNuv+S0VfEs4R6DOsxfG27ipC3zH/LZyHQkfma5var1cX41kjhon0GVHZW1u+BJV9B+VMv6i9tO0SjPZgI+LxK6ycvrVS7a1LVJJWrzJ6cvKKtLBsutZhRJPup3dToK2FxbJIiYBjIpGWcTBJgn9ZUb9Na9sJY7hdfMBMfl1On51obHsquzkFbONPvnw+g/8teFdLu+7ko8AT3QBggDXcFaTrl9Kt0PIA73djWQYk7hln5Ua9lvXhmrrS0pIAOA6RAAOsZbzz5+VW7FoebIT4xwzPlxB6+lLtNytuGUpKOJGQP8ASdOuXnVnZbMlAhI/M+prTJaXFEeEDli+woU5NHQYJTGnrRkxmaANUu0d2OvpwtuhKd6IIxHmofSKRFo2nsxWUdpEZYiDhPQ1btuBQlJBB3gyPlXLLddDzXjbUBxGafUUxZ7WtrvNqUk/CdfLQ0+xOuUdYOwbZupjtUhY4juq+x+VaOwbTWdzLHgVwXl89PnRobXClRVdbrYIIFTHRIyqmtLZGtI4ytoWTCvhCf7e6PlHpQBhWUKOWnhMcN3ChfyewCnpGD2kkxrw51WWK92F+BwCfZXkfKcj5Vzy3G6q/bJYOKSSAoQIEHPzExPH1qPZ3IMgevPUeYp5a0qGqfIjlTKgBvHmRW+vFnpo4EmJjnuqwsCcQSgyElZUo7owpAE8yPlVSLSJCUDESYy0rXXVZClATliOauAmljOvLfweX/M0umIinVpy4VHYYwjL50+F1dFWvXaV/wAwgwfUdNBP65AWJKU4QMuec+tWRNMPokZGKAp3m8OigJ0So69N4plTxnCEnF8WQ9d/lPlU5d2BSsSvMD7+u6nXLMmIgQN3SkaqNnnxnFy0T6b/ADmlKRS1wDAUCfdJz8jv6Go7qlqkIOA/EO95D8z6UGq77uRl5P8AEAB3KGR8vtWEtWxjpKi0rEkaYgUnj9q6WFhJOJJGXjJBJ03DToOFKesqVjMa7xIPqM6Q04+vZe0g/wAs+oqHbLgtCM1IIT72o840rr1rcU0QMOMK4mIjXdkNOOvKn7EpCzDnc+YPn7PmPOjuNRyy6bpaXAWFA+Zk8twHXjWsu/ZRbcKEgGQMMgmOW/ymto/ssyoSgYDxGYPUfnUAsPWad6OIzT66p+VGhtMuVSEABSAB7yRl5j7elaNLSFpkQRuIgweXAis7ZHe2EhJCt5Gnrv8APPhVnZLEEZkyTruHpv8AOmQ30uLUAgowD2z3p4piM+memtT2mUpMnNXvHWmS5FIL1MJqnqbNoqEp2mlPUj0nl+jqs7ehRs9NDh4Gko7u7zo6FNgskRVTaris70nBhPFPdP2NChQFBbdjnE5tKSsD2VZH7H5Vn7xxYyFgJUMoEbulFQpfI12Ksd5Otfy3FJHDUehyq8su2R0fbCviRkfQ5fOhQpkXeFzWW8kjCtwFMxEiCeIPdNY+8/2bWholTZQ8kTkTgP1j50KFLLGNSsibKtDmFeJOcEAgx84rf3Nsg4UJLrhk6ARkNwOudChU5jL5b3Z4aq69m22SCO85uKjMc6vmmQn9a0KFUk0xbs5NJUaFCmDSjFJK6FCgElVMvtlWhjluNChSCOm7kzJAP0FG9ZgdaFCgIy2on2gNeI/I1n7wuR1RLrayoTIBMKEZZbvnNChQZN3X0pIKVgKnVUSrz94VaNNoWnEju67jhMctRQoUyGy842vANfd1SZ+nyq57yh3oTxAz6gnL5UKFIziYAgCANwolOUKFANKcpBco6FIzK100pVChQZOKioUKD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VFRQWGBUYGBgXGBUYGBcaFBcXGBgXGhwYHCggHRslHBUUITEhJSkrLi4uFx8zODQtNygtLiwBCgoKDg0OGBAQGiwkHCQsLCwsLCwsLCwsLCwsLCwsLCwsLCwsLCwsLCwsLCwsLCwsLCwsLCwsLCwsLCwsLCwsLP/AABEIALcBEwMBIgACEQEDEQH/xAAcAAAABwEBAAAAAAAAAAAAAAAAAQIDBAUGBwj/xABDEAABAwEFBQUGAwcBCAMAAAABAgMRAAQFEiExBkFRYXETIjKBkUJSYqGx0XLB8AcUIzOCkuHxFSRDU6KywuIWNGP/xAAZAQADAQEBAAAAAAAAAAAAAAAAAQMCBAX/xAAkEQEBAAIBBAICAwEAAAAAAAAAAQIRAxIhMVFBYRORBHGBIv/aAAwDAQACEQMRAD8A6QE0eGl0YpjZITRhNKpQFIbJCaMClhBpYbNB7NRSgKdDVKCBQNmaMU+AKOgbMilCnMNCKBskUsUoUdAGKWDTRNEM6Bs+DSSqgkUdA2IKpQXRYaLDQReKigUihNAKLdJLRowaPFQDRQaSRUjFQmg0ahUiBSVNCgGKOllo1V35eYs6JMFZ8KfzPKlbo5N3UN35ewYTlms6DhzNYK0vqWSpRknjRWq2KcUVKMk1FcVFcuefVXfx8XRPspxVVd7Owk9KkuvVTW90qlIzJrFVkW922iWmz8KfpQrM2S/WmUBtTklORKUlSegM5xp5UVb/AB5+krzce/L0IGqUECjoTXW84oAUoGm+0HGjC6AcmhSaGdALoTSKMdKAXNCkxR4qAVSgaSDRzTBUURopo5oAppQNFQFAKmjpMUAaQLmhipM0dAKmhSaE0AcUKE0U0AU0AukqVSKAeC6MGmDTdotAbSVKMJGZoBF73olhGI5k+EcT9q5veVvU6oqWZJ+XIcBT9+XoXllR00SOA4VRuvVzZ59V+no8PD0zd8kuWjCeRonXsqrLfaKgWm9ktolUn3QNVdPvU5LbqK52YzdWNrtISCVEJSNSdB+uFZW33mp2QiUNbzopfXgnlUa22pThxOmAPCgaD7nnVXarZOQ0rpw45i8/l5rn2+Ez94QMgNKOqiDQqiL12QrjQLUmZPSnZHCs7fF/mcDPmrcOlK3RybXS8CM1EDqYqI5ebIB/jDyrKpsq3FSpcnzNAWdQGRB5ECsdV9NdMX7e0iQYgqHL/NG7tJPgR6msyUzoIUMzHLWp9ssWAp98hMgHeRNZuda6Imm/nZ1A8qW1tA4D3oNQbRZ4UU6kcM86lG7SUogEmDinKJOQzrN6vMp6nyvrDeQcEhOmudS02gaHLrVPdtmU3OmfnU5zPU1XG5a7p3pTioDfRpXUHFSsdbZTS6ONJNoFQyugpR5edAS/3nlTqHQazl429hGbtoQjkVgegmoR2ysyckF148UNqI/uIAoJtAaOsfZNu7PMOBxrm4ghP9wkDzrVMPpWkKQoKSdCDIoM9FFQCqOaYChNHFNq6UAZNIUvhRLWBTKXQdDSB2aOaRROOBIJOgoByaw2018dqrAk9xOnxHjVpbbWt4EYsDWnNUaxy+VUlqYaRmkqUeJj8qjnlbOzr4cZjd5eUJFiRq4oj4RHzNOt3bZVTIV/cajumajOGMhUOrTpu78n7bseyvNtxaesKH5ViNo9kH2Ap0Q9HDJQA+E7hwFbJm3KTvqd+/Bfi4VXDkkc/Lx3LzduBuvFRo22vM7gK3O1ey4xFxiBiMlOg5kc6ombIGwfe3k61S8kiWHBcr9IrdkMDwjymhUpKqFT68l/xYenoi+bzAQQlQnSs1ZnAMjkc6u71sKFggKSJ1FZt67XkeFQKRpiEj1NK53e9JTCa0s7MqMycvzpldoSJgzVObJalSUhoc0iT8zVczcdpWv+KuUT4cx6xR+S34H49fK6XfjacZBTjWMCc8gVQMuJq2u21tIRKx3hvVmTzFVdvuIIszjgQ0nC2oggSchx3Vmri2rCv4Vojko6efA/EK1x6u75Y5Nx1mzvJUAUwQeFLUsggQc94rK2VxSO82ZHDX1G8cxnVzZ73CkmAMcGATkTyNWRT5WeVNWlxKEkuOJQNZKgmPM1z6+LdbCFrcfeCRJ7KzoSlUcJMqJA4EVmGUuOkFu73HDuctSyT178n0NMnUX9t7GnJLpeVpDKVOfNIgetQX9tHTPY2Qge8+4lsdYTiP0rLWe4bycHedas6eDSMRjzqex+zpCs7Q889yUshPoKAReO2rontLZZ2fhZRjWPNRP/AG1Tqvkv+FNutZ4kqQ2fIYU/Kt3d2yVlZ8DLYPHCCfU51dtWdI0Ao2HNbFdFtV/Ks1mswO9XfV8hrVq1sRaHP59sdPwtgNp+WdbwCl0bDnFr2Mes/fsjqle826SpK/M6GotyX8thzC2TZnfaYcnsV/h92eI+ddPcWBqQOtZ6/wC77LaE4VgK4EDMcwd1EoXFx7YNuqDbo7B46JUe6v8AArQ/WtNNcsurY9ZSpsrW62fBjABRwIVrI5V0y7rKpthKVKxKQACTqetA2kA0eKmkrpQVQaLeNj7RMBWH86Zu67i2MziNWNCmDUVnr3t2NWBJ7o1PStIsSINZraGxpZbxoBzIT0kE/lSvaHjN2RS2q0E5DT6CobypyGgpht+SaUtVcmeT0ZjoidairqSRlTShWDRzRTS1im4pEbek5VVW+7Er1y5jWreKBTRseGSOz6tyhQrV9lQp9R7dGWvs0zCUgcEqV9KSjC8n+ZiSdQAB676iXespbB7XtUxkYzA6zn9aYtLWE9owYVvTuVVJkjcBWpktmDodI0NI7VIPhpDl8KcTHYz1n7UVltSowuJBTukiR0itbY6fR5dmS4lSQSUqBCkzqDzri18WcNPON59xZAnXI5acorrlotwbJwyQRu3GZGnnXNNuu+926RksAKjcoZT5iPSt4+2MvRFx7Su2cgTjb4Hd0O76V0G7b0atKcSFAK3/APsPzFcdS5UqyWpbagpCilQ4VtKuzrWD3XRnuUNfI+0OWtG26pqJhaDoofrI8jWPuLbNKx2doAHP2TzPunnp0rVNEjvNqxJOoOZj5hY8pp7Z0vbM+lYlJn9b6fFZ5IUO+lpce8yQQf6TPplSzbSrJX7yOXYkfQ0FpfLdSnUgdTUdy9GxoSeg+9V7VmSdGbQv8UJH5VNZsTm5hpH4zjNPQN/7VUrwIn1V9KUG7QvXujmQn6Z1M7BftvAckBKfrUpqwN6yV8yrF/igKlu70T33cR4IBJ9c6tLLYkp8DQHxOGT6f6VPQkDQAdKVNA0QGifEonkO6Pln86eSIEDIUmT0qJbryaZKQ4sArnCCc1REwPMUGm4qWlfGqdV8j2UZZHMga6ZZ61nrz2vcacPatlDE5OI7xT+OR3T8qNFtvJowusaztE2Edol5JG9SlgDzxQPLlU+49q7PaMYQ4glsSspxdmB+IiPQ0DbShVcq/aJ+0JKLQmytBK204S8sGczPdT01PpVTt9+0xTuKz2IlKMwt7eriEcudcvegDnvnM58edFOXVdaadxQU5pOYI0INSEuTXKLo2ldY8JxI3pOnUHca6NYLZjQhZSpGNOIJWIVB3gHVJ3HQ1y54WO/Dlma2maJaajpdinUrmpqG3E01hqWBSFIpBFpYFKKKUE0DRMUVKoUDS0QhbJMAgHVO7qOdOG070b9Rz41eu2UwcShHA6DzOdVNqsoElO7envR5DOrZcV+HNx83xURTilVEtS1p9mRxzipgJAkHzSJ9QfypNltxLqEFSIUoDwqBz+VSt1dVbq+YqVdsrJKTOsBJJ9ImlO7NOOpIcbBkR3TB8866SWkpTCRA4DeeJOpqE4wfePT9EVW4ye0ry2/Ecmtf7PHB4MQ/FBqoteyVobElIPLMekiK7ghCgNSc+fOiXJJhIIgax04zxomX2lcXnR9pSDCgQRxyIqxubaF2znuqlG9J08vdPMZV1naLYtq1IOFPZOAZECU+YG7pB66Vxy33C+ypSVphSDnBkcQQd4III5Gr43aeU06js/tS29mlXZue0Dv/ABJ0UPiFbOxXmFQlXdUdM5Sr8J39Na82NvFJBEpUNIyjpwrX7P7bKR3H+8neSMvMDQ8xWmXb7U8UoUpKSsgEhI1J4Vzq/tonyhQQUhzclzElAzzGERz1mtHc1+hSQUntERMSCtI4g+2PnU6/b6DVlW+2jtSmIHCTEnflOY1o2TlV1t295Sv4xaxRPZpxTBB7oGQ0rpt12VbTQW+6UhIGJaoSSdJMZCTGVZyxbX/vGQcw8k930gTT96oQtKkLOJpUTKj1BJnJQ8oimTXO7Qt+wFL6ZD9eVVN97SPho/u7QLoIkFQ8O/DORVpXM1XmqxrAs737y0Z7qZUtvSElSRBnOCOBkaTaC+Le8AGbN2STop9WGY+HI/JVAXV17UotCodU4FDJTZOFaT0Ijypjag2NeTzmAJnAorHbJ5gJz5xBFQjsWu0KDlptClOgBJLSUoSlOZSnFAnMqzgHMCm7Tc1nsLgUbL2jORLqj2ikq3kzISOBiKcmytRbs2gtqCW2mnLW3H8NzCpvEkjeSMtSKtLE3b3lw641Z0DxoaAcdjekkyE5Za1qLLbmXUBTa1Ky0GXSdYjTLlWWvtLCHFOs2lLFoknAlSlhxXApTJSo8dM8xTmJWnXdj7FZWnHltlfZpkF9aigT4ZCciNNAaxO0m1a7SnsWh2NlHspAR2kbyBonlWtvy9lLsC/3wBBWmEpyJKtUgAbwRJzgescnftPCs9m5s64+AIFPXHclotroas7ZWrKdyUA+0tWgH6zqxuPY999PbLbX2WoTklbo+DFu5+k103ZK8rIlHYNJLJEgtmUrxRqqcyrTM0gZsOxNisCEl1H71bB3gVYuyCt3cyBSNc5nluqr2K1KLiiSsmSreT+t1X1stanFFSlE7kznCRoPzqqtgmuXky29X+NxdE3fKsReq0ZKGIehqxsV7NryCoPA5Gqq2oqoUjOpSr5ceN7x0BCqdIqBsXdT9omD3EjxK47k8zVjarOtpWFxJSfkeYO8VvputuW2dWjeCkFNLBpRrJmKOl4KFBt+62CIUARz0/xTLzOFPdSDyyFT5ptSYz3V3PMUrlhKpKkhJ5a67+OVVdrsGAFWeQJmJ0EnplWm7rqDBMZjeDwqg2jdQw2CPaVhUqZgGTJ5TA86zlJrdaxyvwVYdoMICXBiRlCxry/1+tXNktjDkQ4hXAKMK+evpXOFOJSSEKgZnCZwjoQCR0gjpS+0nMjzAJHmU4kgdYqd1fLc+nUVtToPmCPrTDdmMnukeka8ZrlLl4pB7jyByxR9FflVZeN7qOr6I/Eo/wDlWemNd3Z7XeLDHjcTjOWEHEok6AJGZzjdWD2rQhboWoQpSEnCYKkwVAAxvwhJy47xBrOXFazOIKSj/wDTDIHT3jyznhUx63oK1YCpeealeJRGpMZDkJyECqYRjNQXxcgXmlMHjp8t9ZW12VTZhQ6GulpJVwHzP2+tR7ZdCVA4s+un2qibD3RfLjBlBy92TH/qef1rpmzm1qHtTgcjPIZ/jToscxnXP7y2eUgktyRw+3GqlBKTOYI03EHkd1Gg63eex7FoWFtq/dnVb05tOfh4HlVDtDcNnsjjTdpcftJUCqVrUG0wYAAESdZE8NZqHs5tmpHcf7yTkTEj+obvxD/Nbt1tm1tBKgHmyJAkFxHNCvaHKkRi40NdmAyptCNcKAE5z7Xl7WeZFMX7Y0vJC+2U243khcnDBz7wJwgcwZ04RVU1sHacX+62lIbnVQONPwlJ39agLuGzdupq02l20uoMGVFDeLKQnMqy0yIrUvorEqx7dqZlp5SXCnuhTZCwoET3FbwfkedTGL5t1p/+vZcCD7b5wp4eGBlG6CIq8sdlbSEhlLSIAwgJAyGapJk5ZmTwPKqq8xbEPF1hfbYoJYVEEAR/CIiNPCY4yZrWy0hP7ENN412i2htvNSktwlGeZSMoicgkDhFZy7r9sTKyUMLhIVgIlS1qJyBKjIyjTKZ1yq+tH7QmFBpa0qOEmUHVBKSnGk7iJIPEKIorwuZi3DEyy82To8pCWWiefaKClD8KDWbbTmop2NmbXeLnbWhxLKI7ozWQnUJQlOQHUg74pN7XZZ7EUqZcZewlOJhwIccBylYUkZbiQqOXCpzGwyktr7a1OLSElXYs4u+QJCe9lJy9nfUzY+8LEg4WmQhfhUF5u804lZjPcI03UjtLY2sttoQOxscAf8R04WwTA4JnQe0elT//AIkLXhctzpcdGRSwG20BJIhBVAUvOc89aurxu9FrZLRUvCSCACQqRMKABOnAyOtYi1Xq9dbgSp9u0NzAwrT2rfJYBOEx5HlTJcvdxSkkEQSIOvL5RUN5c00b5XbVpLFkdCYhTqihKOWUBPniJ5U+bptBOTSjGUiCPUVyZ4WXs9bi58bj3uqrXxNT9nNmnLUvughCSMS4yT9zypp5oMLSbSlaW1e2ACgE6JUoE4T1rb3Q+gJCmFADcUmtYcN81Lm/lzxi1t2WJDDaW0JhKfMk7yeZoXlYEPowrHQjUHiKj2S9JH8RMfEBl5gfUelKctahmUjBxSZHr/pXRr4cPV32xF6XcthUKzSfCrcf88qipXXQypt5OEwoHcda51am+zdW2dUKI6j2T5iDXPyceu8dfFydXalzQpGKhUVttveV5dkO0xFSI8KUSSeaphI/WdZV3bJ3FICMO5MH/u41VLdeZMArbPAyPkcjTarxSr+a0lR95PcV1y1rueanWq+Q8sOFx1lwDIzjQOQGRAO+nH7Qp5BSrAsiYWgykmIhaTmJ5SOlVKrI0v8Alu4T7roj/qGXyqrvK7Xm+9hUAPbRmP7k6ecUrNzVOJZaAOEHAoew5IGfurGYHJQ86CX1IzUhYAOqRjT5FEiqj/aayAHAHQNJyUOihmPOav7osaXU42VKyyIWDlynQ+VR6Mp4V6pfJh69bKrx4Z+JJ/MVFN42P2EpB+FBUf8ApTV4u7nN6Eq9DS2bldX/AMEJHMgfT9Z0d/R7jPuO40rKQQY7swIn2lHRI5a5ab6TYEYgMMq6ffStR/8AEj7RBHuDL5nX5VKasAGSQTHARHrVMZZ5ZtinstkV06Zn5/ap6LOkZn1Jz8p/KrBNkO8x0zPqftTF4upYRjwKVukZ66YiTpNaYQrY2MJOEkAcD8gBPyrFv2FFqWezlJAJJw68BkTHUnpW2szhtIJwqDXunIL/ABKjNOvdTPPWKmPMpSklaglI10QkdT/kUycit1gW0qFDzFSLovl2zKlB7upSZwnn8J5jznStTtNagnClqzh1K5EZpUTxSmMSk/EBGmdZxy4ncBcShaU+6sFKstYBzjhJzoZdF2f2pbtEd4tvAZ6YsuI0Wnnr0qPtLsum0K7VBDbx3g/w3Oh3Hka5ciQQQYIzESI5gjQ1r9nttVI7j/eT70T/AHp39R89aWjP2KxXqk9m2yOGNzwjpnPyNBjZddoV/vdrU7BzaaGFPdMkbhGWoTu1rc2G8A43/CVjQoeGQTB9xW8cjWItt3O2ZWNolSAeYUnlxBpW1Xixwt1l/i8FxMpc7VplCFmSDmYI3ctD6VjbWu0Wd5TrpLgnvLzJA3YxmU9dNNDUy1bUPKhCEKWqIySRE6gxl9KcuuwPKJL7vYpWCkob7ziwoQUGMgDManpSmXpW8M7y39LxnbGzdkC44gQIzxFemUJTJjyjKqK8HE3lP7pZVlxIytSiGgkJIyOoWDmIJBHCruybJWRtpa2mA47BDfbrBGIfCchEg6VAu7ahTa+wtaC0tOkiE5chlHSt725bjYiWi4bSmzqXbbcUsogFpklRUFGIOgIz1IIArQ7MWGxBuGEII1K1AOOEgZCVeHyA1qyctTeAuKUhCPeKkpbIO7vGP1pWEvHse0xXX2qn0mVoZQSxh0kTBBmNAUmnom62kuRdobbh1xst95tQAwgqGih7Wm4yPUVn29pX7C4lq3piRiQ6iSFAZYoGe/kabWi9Fs47S6iwsCElQH8RRVkAMJKpPJSelWt2bL2MNpPZi0LJKi88cZUT8I7vrNIv7Mu7cKtBwWGyKfMYS46Cloc1Ccxn7Sk6aVT2TZe8GHlqacs4B7xShSg1KsyhAw+EEkDdkK02092WtXZqsq0ILII7CAhC5zmR3cUZZiOYqLcm26UKLVrQbO6nXGCkdZ1A84NMy7HtcUKDNtQphzdizbVzQrQ+Va+7XSc2zIPDMH71jb52vsT3+7oZNvWvINpSUonQEGMUjikeYqHcP7Or1VibLyrKwo+ALUowT4cjnAyzJpW6GnSGi066WQtAfCSooQQVACASoDw6jI8arb8uBS+97acgoCSR7qhr9quNjdiLNdySpPecjvOuRIG+DokdIpF5Wrt3VKsqxKAEqI8Kjn5EgRnS8+TmVxu4wy7E4kxh04aUK1ptzoyUwCd5g5/I0Kx+LFb8+THN3q6BBIcTwcGIfPOkOCzr1Spk8U95Poc/Sp3+0GXP5zIB99runrGh85of7JQ5/IeSr4V9xf2PyqqCpcuJahLSkOj4SArzSf8ANVv8ZlUArbPAyP8ApNX6bmfCwkNrCtxEwOeIZfOtjdl3KSkBa+1UM5VBSg8BvJ8/Ske2QsNwqfSFWllAJ8OEFLivxYSPnx3VpbJc2EAQABolOg+551etsAczvJ1/XKsbtNtUoEssYkEeJagQr+gKGXUjpxo0NtM1YQndPTWpaGxGVYG79sbQjJwJdHPuq9UiPlWisG11nc8RU0r4hKf7kyPWKY2sjdSMWI4jrqdJjz3Co9qKZjCokbwIjKSRO7TlmKtG7QkpxBSVJ4pIIPmKp7feAUVCYjCPKJ+v0FYyy1Dxm6iLQpRhAngYzI/L0NMJuZ3FjUnGoeGSYT+ERE8/ppU5N9BsAJQqRnJwpn86eG0ef8v0WD9YqXX9qdP0zt/2Z9TakoxNGJxDxSDIAGgBjMnduqku67XR3rVaEqAmFJJxyd0lPcAE5pgnjx6MzezSzBJEjRYAHSRkajX3caAnGgmRr5761MqXTGau9LYJDbZAMSqNZBzUTmdNTOoorXdYWTiUog+yYgRwjd1k86fQ/hhJHEAAZZa8hqPWn8JOpjkNfX7Dzqku2bGSvnZltQ7ownOI19N9Ym8LscaPfSQNx/WnSuxBgDQfc9TvqHbrAhYIUBG+abLlF2Xs7Z1ShWUyR7J6jceYroVz7Ts2oBLndcjXLF9lj51mr52YUCVMgqTw3f0k61mFtFJ3pIOmmf5GjQdatNjwIJTAkHC4iIz35gwrka5+bU8ys48REnMzx1/WVTdnts3GjgdlSdCdTHMaKHPXrW2aas9qSCjCoH2ScueBW4/CazpvHO495VNY9uWwkF0rJgABtKSVkHfiIg/WnLybevNGFVmRZmZxB60KV22s9wCDnvGGDOtT3rOzY2nF2dhAfAhOJOYJ4nWNdKx92bUrSrC9iUd+Lxeu8fqaJL81vPll8YrVjYSzoQtx5b9pWhJKG0jAFncAScX6OROVWeye0dnKSy2BZtxbQOzOL4jGI+edSUbUMEY3XE4d8qifIiQrmIrI31eDFtVgszDr1pjuuoBSUx72RKk/iAGeRFb0h5dHtt1Mvt4HUJUk5cVAx4gU5g8x8qwd8NrupWJq0ocbJzYWoF1IO8pGqfiyOmtPXPsve76Qhb6rO1+LvEf0wY5FXlW+2T/Z9ZrKDKe3cVqpwBW+choM/PKlsaZC79rLdawE2KxAE6uuyUDmmQlP/d0q/b/Zr+9YHbytDr7wEEJOFCU7kJiMpk5BOula+2XtZbMIW4hJHsIhSvRNZq9v2hFIJaQlpP8AzHSCfIaUjk9NRc+zllsSJabbaTvUYE8yo5k1EvTbllsEMguqHteFseZ18q4/fe25cJJUt5XFchA6J1+Q61mrVe7jmbi5HujQdEj85NGg3G0/7QFumCvH8KZS2PTxfOtpsI8RZUKcyU538hkAfCMuQnzrm2x1zfvawC1LPtqJieU6zXTzdDjUdkoFIju6actPSn5O9mhD/CT0FCs1+/FOSmyCNcyKFMlOLAw5/Jewn3HcvIKH2NO2PZp1SoXCEDVUgz+GPzqxunZgJIU/CjuQMx1Vx6aVpkt6T5AaDp96CNWWzhKAlMhIG8kqPUnP9bqkAeQo4o6QCmbVZG3BhcQlY4KAPpOlPUKAzNu2JZVm2pTR4eJPoc/nWftuyNobzCQ4OKDn/aYPpNdHpLjkCg3JEtuIUAFLaMjERKSBOc1eXhfCJhsKUBHeVkFZZqM55n5UL9tannZVpAKRwSrMeog+dVBbhWYOHlUMrc79K4zph1y1lWoE8cR+0GjbtA3g9QQY+VNJbyJ1iMuE/Wn3ILeQhSSSY9pJwgZciD/dyrUmU8UbnpOsi5TOIEEwBqB1nPoIqfZbcUjDilonTUJOkj4Z3Vm2FEGQatmGQWxG+eoM5p+h8xU8r+2pP0fWyp0hQSpsIKgArVRmFFQ03DLlrnUgnCO/lz3f4NWTlnUvIHuwnOY0TB0zMnOlWW7EoGUydc8t2g03V0Yzslb3VZKjoIHFX5DX1ikfu41PePPQdBp561YWizBOYISOfh/x5VEcdjIgydIzB6HT1imRpxuazt/XA07uhe7D4vQbq0paUdTA4J19ftHWiSyBoI48+Z4mgOPXrcrrPjT3eP8ApoajXfeLrCsSFHmNQeo39da7HabIlYIUARWGvzZOSVWfPiPZ8jx5CfKgtLm49r2bQA2+IVoDOf8ASrf+E/OhfmyCXUlTZSsa64VDy48xXNrRZlIJCgUq3gj6ipdj2jfZyCiUjcrvD7joKVglaC7tkLNjm1vLEezB+ZArd3Ted3WRMMlKfwpMmuWq2wUrxspV/UR9QajObSH2WkJPEkq/IUtVrs6/aNuv+S0VfEs4R6DOsxfG27ipC3zH/LZyHQkfma5var1cX41kjhon0GVHZW1u+BJV9B+VMv6i9tO0SjPZgI+LxK6ycvrVS7a1LVJJWrzJ6cvKKtLBsutZhRJPup3dToK2FxbJIiYBjIpGWcTBJgn9ZUb9Na9sJY7hdfMBMfl1On51obHsquzkFbONPvnw+g/8teFdLu+7ko8AT3QBggDXcFaTrl9Kt0PIA73djWQYk7hln5Ua9lvXhmrrS0pIAOA6RAAOsZbzz5+VW7FoebIT4xwzPlxB6+lLtNytuGUpKOJGQP8ASdOuXnVnZbMlAhI/M+prTJaXFEeEDli+woU5NHQYJTGnrRkxmaANUu0d2OvpwtuhKd6IIxHmofSKRFo2nsxWUdpEZYiDhPQ1btuBQlJBB3gyPlXLLddDzXjbUBxGafUUxZ7WtrvNqUk/CdfLQ0+xOuUdYOwbZupjtUhY4juq+x+VaOwbTWdzLHgVwXl89PnRobXClRVdbrYIIFTHRIyqmtLZGtI4ytoWTCvhCf7e6PlHpQBhWUKOWnhMcN3ChfyewCnpGD2kkxrw51WWK92F+BwCfZXkfKcj5Vzy3G6q/bJYOKSSAoQIEHPzExPH1qPZ3IMgevPUeYp5a0qGqfIjlTKgBvHmRW+vFnpo4EmJjnuqwsCcQSgyElZUo7owpAE8yPlVSLSJCUDESYy0rXXVZClATliOauAmljOvLfweX/M0umIinVpy4VHYYwjL50+F1dFWvXaV/wAwgwfUdNBP65AWJKU4QMuec+tWRNMPokZGKAp3m8OigJ0So69N4plTxnCEnF8WQ9d/lPlU5d2BSsSvMD7+u6nXLMmIgQN3SkaqNnnxnFy0T6b/ADmlKRS1wDAUCfdJz8jv6Go7qlqkIOA/EO95D8z6UGq77uRl5P8AEAB3KGR8vtWEtWxjpKi0rEkaYgUnj9q6WFhJOJJGXjJBJ03DToOFKesqVjMa7xIPqM6Q04+vZe0g/wAs+oqHbLgtCM1IIT72o840rr1rcU0QMOMK4mIjXdkNOOvKn7EpCzDnc+YPn7PmPOjuNRyy6bpaXAWFA+Zk8twHXjWsu/ZRbcKEgGQMMgmOW/ymto/ssyoSgYDxGYPUfnUAsPWad6OIzT66p+VGhtMuVSEABSAB7yRl5j7elaNLSFpkQRuIgweXAis7ZHe2EhJCt5Gnrv8APPhVnZLEEZkyTruHpv8AOmQ30uLUAgowD2z3p4piM+memtT2mUpMnNXvHWmS5FIL1MJqnqbNoqEp2mlPUj0nl+jqs7ehRs9NDh4Gko7u7zo6FNgskRVTaris70nBhPFPdP2NChQFBbdjnE5tKSsD2VZH7H5Vn7xxYyFgJUMoEbulFQpfI12Ksd5Otfy3FJHDUehyq8su2R0fbCviRkfQ5fOhQpkXeFzWW8kjCtwFMxEiCeIPdNY+8/2bWholTZQ8kTkTgP1j50KFLLGNSsibKtDmFeJOcEAgx84rf3Nsg4UJLrhk6ARkNwOudChU5jL5b3Z4aq69m22SCO85uKjMc6vmmQn9a0KFUk0xbs5NJUaFCmDSjFJK6FCgElVMvtlWhjluNChSCOm7kzJAP0FG9ZgdaFCgIy2on2gNeI/I1n7wuR1RLrayoTIBMKEZZbvnNChQZN3X0pIKVgKnVUSrz94VaNNoWnEju67jhMctRQoUyGy842vANfd1SZ+nyq57yh3oTxAz6gnL5UKFIziYAgCANwolOUKFANKcpBco6FIzK100pVChQZOKioUKD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www.betadvisor.com/blog/wp-content/uploads/2015/04/budget-calcul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9143999" cy="583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12506"/>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85800"/>
          </a:xfrm>
        </p:spPr>
        <p:txBody>
          <a:bodyPr/>
          <a:lstStyle/>
          <a:p>
            <a:r>
              <a:rPr lang="en-GB" sz="2400" b="1" dirty="0" smtClean="0"/>
              <a:t>CLOSING THOUGHT</a:t>
            </a:r>
            <a:endParaRPr lang="en-US" sz="2400"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34</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Rectangle 2"/>
          <p:cNvSpPr/>
          <p:nvPr/>
        </p:nvSpPr>
        <p:spPr>
          <a:xfrm>
            <a:off x="228600" y="838200"/>
            <a:ext cx="8534400" cy="1323439"/>
          </a:xfrm>
          <a:prstGeom prst="rect">
            <a:avLst/>
          </a:prstGeom>
        </p:spPr>
        <p:txBody>
          <a:bodyPr wrap="square">
            <a:spAutoFit/>
          </a:bodyPr>
          <a:lstStyle/>
          <a:p>
            <a:r>
              <a:rPr lang="en-US" sz="2000" dirty="0"/>
              <a:t> </a:t>
            </a:r>
          </a:p>
          <a:p>
            <a:pPr lvl="0"/>
            <a:endParaRPr lang="en-US" sz="2000" dirty="0"/>
          </a:p>
          <a:p>
            <a:r>
              <a:rPr lang="en-US" sz="2000" dirty="0"/>
              <a:t> </a:t>
            </a:r>
          </a:p>
          <a:p>
            <a:r>
              <a:rPr lang="en-US" sz="2000" dirty="0"/>
              <a:t> </a:t>
            </a:r>
            <a:endParaRPr lang="en-US" sz="2000" b="1" dirty="0">
              <a:latin typeface="Baskerville" pitchFamily="18" charset="0"/>
            </a:endParaRPr>
          </a:p>
        </p:txBody>
      </p:sp>
      <p:sp>
        <p:nvSpPr>
          <p:cNvPr id="5" name="AutoShape 2" descr="data:image/jpeg;base64,/9j/4AAQSkZJRgABAQAAAQABAAD/2wCEAAkGBxQTEhUUExQVFRQWGBUYGBgXGBUYGBcaFBcXGBgXGhwYHCggHRslHBUUITEhJSkrLi4uFx8zODQtNygtLiwBCgoKDg0OGBAQGiwkHCQsLCwsLCwsLCwsLCwsLCwsLCwsLCwsLCwsLCwsLCwsLCwsLCwsLCwsLCwsLCwsLCwsLP/AABEIALcBEwMBIgACEQEDEQH/xAAcAAAABwEBAAAAAAAAAAAAAAAAAQIDBAUGBwj/xABDEAABAwEFBQUGAwcBCAMAAAABAgMRAAQFEiExBkFRYXETIjKBkUJSYqGx0XLB8AcUIzOCkuHxFSRDU6KywuIWNGP/xAAZAQADAQEBAAAAAAAAAAAAAAAAAQMCBAX/xAAkEQEBAAIBBAICAwEAAAAAAAAAAQIRAxIhMVFBYRORBHGBIv/aAAwDAQACEQMRAD8A6QE0eGl0YpjZITRhNKpQFIbJCaMClhBpYbNB7NRSgKdDVKCBQNmaMU+AKOgbMilCnMNCKBskUsUoUdAGKWDTRNEM6Bs+DSSqgkUdA2IKpQXRYaLDQReKigUihNAKLdJLRowaPFQDRQaSRUjFQmg0ahUiBSVNCgGKOllo1V35eYs6JMFZ8KfzPKlbo5N3UN35ewYTlms6DhzNYK0vqWSpRknjRWq2KcUVKMk1FcVFcuefVXfx8XRPspxVVd7Owk9KkuvVTW90qlIzJrFVkW922iWmz8KfpQrM2S/WmUBtTklORKUlSegM5xp5UVb/AB5+krzce/L0IGqUECjoTXW84oAUoGm+0HGjC6AcmhSaGdALoTSKMdKAXNCkxR4qAVSgaSDRzTBUURopo5oAppQNFQFAKmjpMUAaQLmhipM0dAKmhSaE0AcUKE0U0AU0AukqVSKAeC6MGmDTdotAbSVKMJGZoBF73olhGI5k+EcT9q5veVvU6oqWZJ+XIcBT9+XoXllR00SOA4VRuvVzZ59V+no8PD0zd8kuWjCeRonXsqrLfaKgWm9ktolUn3QNVdPvU5LbqK52YzdWNrtISCVEJSNSdB+uFZW33mp2QiUNbzopfXgnlUa22pThxOmAPCgaD7nnVXarZOQ0rpw45i8/l5rn2+Ez94QMgNKOqiDQqiL12QrjQLUmZPSnZHCs7fF/mcDPmrcOlK3RybXS8CM1EDqYqI5ebIB/jDyrKpsq3FSpcnzNAWdQGRB5ECsdV9NdMX7e0iQYgqHL/NG7tJPgR6msyUzoIUMzHLWp9ssWAp98hMgHeRNZuda6Imm/nZ1A8qW1tA4D3oNQbRZ4UU6kcM86lG7SUogEmDinKJOQzrN6vMp6nyvrDeQcEhOmudS02gaHLrVPdtmU3OmfnU5zPU1XG5a7p3pTioDfRpXUHFSsdbZTS6ONJNoFQyugpR5edAS/3nlTqHQazl429hGbtoQjkVgegmoR2ysyckF148UNqI/uIAoJtAaOsfZNu7PMOBxrm4ghP9wkDzrVMPpWkKQoKSdCDIoM9FFQCqOaYChNHFNq6UAZNIUvhRLWBTKXQdDSB2aOaRROOBIJOgoByaw2018dqrAk9xOnxHjVpbbWt4EYsDWnNUaxy+VUlqYaRmkqUeJj8qjnlbOzr4cZjd5eUJFiRq4oj4RHzNOt3bZVTIV/cajumajOGMhUOrTpu78n7bseyvNtxaesKH5ViNo9kH2Ap0Q9HDJQA+E7hwFbJm3KTvqd+/Bfi4VXDkkc/Lx3LzduBuvFRo22vM7gK3O1ey4xFxiBiMlOg5kc6ombIGwfe3k61S8kiWHBcr9IrdkMDwjymhUpKqFT68l/xYenoi+bzAQQlQnSs1ZnAMjkc6u71sKFggKSJ1FZt67XkeFQKRpiEj1NK53e9JTCa0s7MqMycvzpldoSJgzVObJalSUhoc0iT8zVczcdpWv+KuUT4cx6xR+S34H49fK6XfjacZBTjWMCc8gVQMuJq2u21tIRKx3hvVmTzFVdvuIIszjgQ0nC2oggSchx3Vmri2rCv4Vojko6efA/EK1x6u75Y5Nx1mzvJUAUwQeFLUsggQc94rK2VxSO82ZHDX1G8cxnVzZ73CkmAMcGATkTyNWRT5WeVNWlxKEkuOJQNZKgmPM1z6+LdbCFrcfeCRJ7KzoSlUcJMqJA4EVmGUuOkFu73HDuctSyT178n0NMnUX9t7GnJLpeVpDKVOfNIgetQX9tHTPY2Qge8+4lsdYTiP0rLWe4bycHedas6eDSMRjzqex+zpCs7Q889yUshPoKAReO2rontLZZ2fhZRjWPNRP/AG1Tqvkv+FNutZ4kqQ2fIYU/Kt3d2yVlZ8DLYPHCCfU51dtWdI0Ao2HNbFdFtV/Ks1mswO9XfV8hrVq1sRaHP59sdPwtgNp+WdbwCl0bDnFr2Mes/fsjqle826SpK/M6GotyX8thzC2TZnfaYcnsV/h92eI+ddPcWBqQOtZ6/wC77LaE4VgK4EDMcwd1EoXFx7YNuqDbo7B46JUe6v8AArQ/WtNNcsurY9ZSpsrW62fBjABRwIVrI5V0y7rKpthKVKxKQACTqetA2kA0eKmkrpQVQaLeNj7RMBWH86Zu67i2MziNWNCmDUVnr3t2NWBJ7o1PStIsSINZraGxpZbxoBzIT0kE/lSvaHjN2RS2q0E5DT6CobypyGgpht+SaUtVcmeT0ZjoidairqSRlTShWDRzRTS1im4pEbek5VVW+7Er1y5jWreKBTRseGSOz6tyhQrV9lQp9R7dGWvs0zCUgcEqV9KSjC8n+ZiSdQAB676iXespbB7XtUxkYzA6zn9aYtLWE9owYVvTuVVJkjcBWpktmDodI0NI7VIPhpDl8KcTHYz1n7UVltSowuJBTukiR0itbY6fR5dmS4lSQSUqBCkzqDzri18WcNPON59xZAnXI5acorrlotwbJwyQRu3GZGnnXNNuu+926RksAKjcoZT5iPSt4+2MvRFx7Su2cgTjb4Hd0O76V0G7b0atKcSFAK3/APsPzFcdS5UqyWpbagpCilQ4VtKuzrWD3XRnuUNfI+0OWtG26pqJhaDoofrI8jWPuLbNKx2doAHP2TzPunnp0rVNEjvNqxJOoOZj5hY8pp7Z0vbM+lYlJn9b6fFZ5IUO+lpce8yQQf6TPplSzbSrJX7yOXYkfQ0FpfLdSnUgdTUdy9GxoSeg+9V7VmSdGbQv8UJH5VNZsTm5hpH4zjNPQN/7VUrwIn1V9KUG7QvXujmQn6Z1M7BftvAckBKfrUpqwN6yV8yrF/igKlu70T33cR4IBJ9c6tLLYkp8DQHxOGT6f6VPQkDQAdKVNA0QGifEonkO6Pln86eSIEDIUmT0qJbryaZKQ4sArnCCc1REwPMUGm4qWlfGqdV8j2UZZHMga6ZZ61nrz2vcacPatlDE5OI7xT+OR3T8qNFtvJowusaztE2Edol5JG9SlgDzxQPLlU+49q7PaMYQ4glsSspxdmB+IiPQ0DbShVcq/aJ+0JKLQmytBK204S8sGczPdT01PpVTt9+0xTuKz2IlKMwt7eriEcudcvegDnvnM58edFOXVdaadxQU5pOYI0INSEuTXKLo2ldY8JxI3pOnUHca6NYLZjQhZSpGNOIJWIVB3gHVJ3HQ1y54WO/Dlma2maJaajpdinUrmpqG3E01hqWBSFIpBFpYFKKKUE0DRMUVKoUDS0QhbJMAgHVO7qOdOG070b9Rz41eu2UwcShHA6DzOdVNqsoElO7envR5DOrZcV+HNx83xURTilVEtS1p9mRxzipgJAkHzSJ9QfypNltxLqEFSIUoDwqBz+VSt1dVbq+YqVdsrJKTOsBJJ9ImlO7NOOpIcbBkR3TB8866SWkpTCRA4DeeJOpqE4wfePT9EVW4ye0ry2/Ecmtf7PHB4MQ/FBqoteyVobElIPLMekiK7ghCgNSc+fOiXJJhIIgax04zxomX2lcXnR9pSDCgQRxyIqxubaF2znuqlG9J08vdPMZV1naLYtq1IOFPZOAZECU+YG7pB66Vxy33C+ypSVphSDnBkcQQd4III5Gr43aeU06js/tS29mlXZue0Dv/ABJ0UPiFbOxXmFQlXdUdM5Sr8J39Na82NvFJBEpUNIyjpwrX7P7bKR3H+8neSMvMDQ8xWmXb7U8UoUpKSsgEhI1J4Vzq/tonyhQQUhzclzElAzzGERz1mtHc1+hSQUntERMSCtI4g+2PnU6/b6DVlW+2jtSmIHCTEnflOY1o2TlV1t295Sv4xaxRPZpxTBB7oGQ0rpt12VbTQW+6UhIGJaoSSdJMZCTGVZyxbX/vGQcw8k930gTT96oQtKkLOJpUTKj1BJnJQ8oimTXO7Qt+wFL6ZD9eVVN97SPho/u7QLoIkFQ8O/DORVpXM1XmqxrAs737y0Z7qZUtvSElSRBnOCOBkaTaC+Le8AGbN2STop9WGY+HI/JVAXV17UotCodU4FDJTZOFaT0Ijypjag2NeTzmAJnAorHbJ5gJz5xBFQjsWu0KDlptClOgBJLSUoSlOZSnFAnMqzgHMCm7Tc1nsLgUbL2jORLqj2ikq3kzISOBiKcmytRbs2gtqCW2mnLW3H8NzCpvEkjeSMtSKtLE3b3lw641Z0DxoaAcdjekkyE5Za1qLLbmXUBTa1Ky0GXSdYjTLlWWvtLCHFOs2lLFoknAlSlhxXApTJSo8dM8xTmJWnXdj7FZWnHltlfZpkF9aigT4ZCciNNAaxO0m1a7SnsWh2NlHspAR2kbyBonlWtvy9lLsC/3wBBWmEpyJKtUgAbwRJzgescnftPCs9m5s64+AIFPXHclotroas7ZWrKdyUA+0tWgH6zqxuPY999PbLbX2WoTklbo+DFu5+k103ZK8rIlHYNJLJEgtmUrxRqqcyrTM0gZsOxNisCEl1H71bB3gVYuyCt3cyBSNc5nluqr2K1KLiiSsmSreT+t1X1stanFFSlE7kznCRoPzqqtgmuXky29X+NxdE3fKsReq0ZKGIehqxsV7NryCoPA5Gqq2oqoUjOpSr5ceN7x0BCqdIqBsXdT9omD3EjxK47k8zVjarOtpWFxJSfkeYO8VvputuW2dWjeCkFNLBpRrJmKOl4KFBt+62CIUARz0/xTLzOFPdSDyyFT5ptSYz3V3PMUrlhKpKkhJ5a67+OVVdrsGAFWeQJmJ0EnplWm7rqDBMZjeDwqg2jdQw2CPaVhUqZgGTJ5TA86zlJrdaxyvwVYdoMICXBiRlCxry/1+tXNktjDkQ4hXAKMK+evpXOFOJSSEKgZnCZwjoQCR0gjpS+0nMjzAJHmU4kgdYqd1fLc+nUVtToPmCPrTDdmMnukeka8ZrlLl4pB7jyByxR9FflVZeN7qOr6I/Eo/wDlWemNd3Z7XeLDHjcTjOWEHEok6AJGZzjdWD2rQhboWoQpSEnCYKkwVAAxvwhJy47xBrOXFazOIKSj/wDTDIHT3jyznhUx63oK1YCpeealeJRGpMZDkJyECqYRjNQXxcgXmlMHjp8t9ZW12VTZhQ6GulpJVwHzP2+tR7ZdCVA4s+un2qibD3RfLjBlBy92TH/qef1rpmzm1qHtTgcjPIZ/jToscxnXP7y2eUgktyRw+3GqlBKTOYI03EHkd1Gg63eex7FoWFtq/dnVb05tOfh4HlVDtDcNnsjjTdpcftJUCqVrUG0wYAAESdZE8NZqHs5tmpHcf7yTkTEj+obvxD/Nbt1tm1tBKgHmyJAkFxHNCvaHKkRi40NdmAyptCNcKAE5z7Xl7WeZFMX7Y0vJC+2U243khcnDBz7wJwgcwZ04RVU1sHacX+62lIbnVQONPwlJ39agLuGzdupq02l20uoMGVFDeLKQnMqy0yIrUvorEqx7dqZlp5SXCnuhTZCwoET3FbwfkedTGL5t1p/+vZcCD7b5wp4eGBlG6CIq8sdlbSEhlLSIAwgJAyGapJk5ZmTwPKqq8xbEPF1hfbYoJYVEEAR/CIiNPCY4yZrWy0hP7ENN412i2htvNSktwlGeZSMoicgkDhFZy7r9sTKyUMLhIVgIlS1qJyBKjIyjTKZ1yq+tH7QmFBpa0qOEmUHVBKSnGk7iJIPEKIorwuZi3DEyy82To8pCWWiefaKClD8KDWbbTmop2NmbXeLnbWhxLKI7ozWQnUJQlOQHUg74pN7XZZ7EUqZcZewlOJhwIccBylYUkZbiQqOXCpzGwyktr7a1OLSElXYs4u+QJCe9lJy9nfUzY+8LEg4WmQhfhUF5u804lZjPcI03UjtLY2sttoQOxscAf8R04WwTA4JnQe0elT//AIkLXhctzpcdGRSwG20BJIhBVAUvOc89aurxu9FrZLRUvCSCACQqRMKABOnAyOtYi1Xq9dbgSp9u0NzAwrT2rfJYBOEx5HlTJcvdxSkkEQSIOvL5RUN5c00b5XbVpLFkdCYhTqihKOWUBPniJ5U+bptBOTSjGUiCPUVyZ4WXs9bi58bj3uqrXxNT9nNmnLUvughCSMS4yT9zypp5oMLSbSlaW1e2ACgE6JUoE4T1rb3Q+gJCmFADcUmtYcN81Lm/lzxi1t2WJDDaW0JhKfMk7yeZoXlYEPowrHQjUHiKj2S9JH8RMfEBl5gfUelKctahmUjBxSZHr/pXRr4cPV32xF6XcthUKzSfCrcf88qipXXQypt5OEwoHcda51am+zdW2dUKI6j2T5iDXPyceu8dfFydXalzQpGKhUVttveV5dkO0xFSI8KUSSeaphI/WdZV3bJ3FICMO5MH/u41VLdeZMArbPAyPkcjTarxSr+a0lR95PcV1y1rueanWq+Q8sOFx1lwDIzjQOQGRAO+nH7Qp5BSrAsiYWgykmIhaTmJ5SOlVKrI0v8Alu4T7roj/qGXyqrvK7Xm+9hUAPbRmP7k6ecUrNzVOJZaAOEHAoew5IGfurGYHJQ86CX1IzUhYAOqRjT5FEiqj/aayAHAHQNJyUOihmPOav7osaXU42VKyyIWDlynQ+VR6Mp4V6pfJh69bKrx4Z+JJ/MVFN42P2EpB+FBUf8ApTV4u7nN6Eq9DS2bldX/AMEJHMgfT9Z0d/R7jPuO40rKQQY7swIn2lHRI5a5ab6TYEYgMMq6ffStR/8AEj7RBHuDL5nX5VKasAGSQTHARHrVMZZ5ZtinstkV06Zn5/ap6LOkZn1Jz8p/KrBNkO8x0zPqftTF4upYRjwKVukZ66YiTpNaYQrY2MJOEkAcD8gBPyrFv2FFqWezlJAJJw68BkTHUnpW2szhtIJwqDXunIL/ABKjNOvdTPPWKmPMpSklaglI10QkdT/kUycit1gW0qFDzFSLovl2zKlB7upSZwnn8J5jznStTtNagnClqzh1K5EZpUTxSmMSk/EBGmdZxy4ncBcShaU+6sFKstYBzjhJzoZdF2f2pbtEd4tvAZ6YsuI0Wnnr0qPtLsum0K7VBDbx3g/w3Oh3Hka5ciQQQYIzESI5gjQ1r9nttVI7j/eT70T/AHp39R89aWjP2KxXqk9m2yOGNzwjpnPyNBjZddoV/vdrU7BzaaGFPdMkbhGWoTu1rc2G8A43/CVjQoeGQTB9xW8cjWItt3O2ZWNolSAeYUnlxBpW1Xixwt1l/i8FxMpc7VplCFmSDmYI3ctD6VjbWu0Wd5TrpLgnvLzJA3YxmU9dNNDUy1bUPKhCEKWqIySRE6gxl9KcuuwPKJL7vYpWCkob7ziwoQUGMgDManpSmXpW8M7y39LxnbGzdkC44gQIzxFemUJTJjyjKqK8HE3lP7pZVlxIytSiGgkJIyOoWDmIJBHCruybJWRtpa2mA47BDfbrBGIfCchEg6VAu7ahTa+wtaC0tOkiE5chlHSt725bjYiWi4bSmzqXbbcUsogFpklRUFGIOgIz1IIArQ7MWGxBuGEII1K1AOOEgZCVeHyA1qyctTeAuKUhCPeKkpbIO7vGP1pWEvHse0xXX2qn0mVoZQSxh0kTBBmNAUmnom62kuRdobbh1xst95tQAwgqGih7Wm4yPUVn29pX7C4lq3piRiQ6iSFAZYoGe/kabWi9Fs47S6iwsCElQH8RRVkAMJKpPJSelWt2bL2MNpPZi0LJKi88cZUT8I7vrNIv7Mu7cKtBwWGyKfMYS46Cloc1Ccxn7Sk6aVT2TZe8GHlqacs4B7xShSg1KsyhAw+EEkDdkK02092WtXZqsq0ILII7CAhC5zmR3cUZZiOYqLcm26UKLVrQbO6nXGCkdZ1A84NMy7HtcUKDNtQphzdizbVzQrQ+Va+7XSc2zIPDMH71jb52vsT3+7oZNvWvINpSUonQEGMUjikeYqHcP7Or1VibLyrKwo+ALUowT4cjnAyzJpW6GnSGi066WQtAfCSooQQVACASoDw6jI8arb8uBS+97acgoCSR7qhr9quNjdiLNdySpPecjvOuRIG+DokdIpF5Wrt3VKsqxKAEqI8Kjn5EgRnS8+TmVxu4wy7E4kxh04aUK1ptzoyUwCd5g5/I0Kx+LFb8+THN3q6BBIcTwcGIfPOkOCzr1Spk8U95Poc/Sp3+0GXP5zIB99runrGh85of7JQ5/IeSr4V9xf2PyqqCpcuJahLSkOj4SArzSf8ANVv8ZlUArbPAyP8ApNX6bmfCwkNrCtxEwOeIZfOtjdl3KSkBa+1UM5VBSg8BvJ8/Ske2QsNwqfSFWllAJ8OEFLivxYSPnx3VpbJc2EAQABolOg+551etsAczvJ1/XKsbtNtUoEssYkEeJagQr+gKGXUjpxo0NtM1YQndPTWpaGxGVYG79sbQjJwJdHPuq9UiPlWisG11nc8RU0r4hKf7kyPWKY2sjdSMWI4jrqdJjz3Co9qKZjCokbwIjKSRO7TlmKtG7QkpxBSVJ4pIIPmKp7feAUVCYjCPKJ+v0FYyy1Dxm6iLQpRhAngYzI/L0NMJuZ3FjUnGoeGSYT+ERE8/ppU5N9BsAJQqRnJwpn86eG0ef8v0WD9YqXX9qdP0zt/2Z9TakoxNGJxDxSDIAGgBjMnduqku67XR3rVaEqAmFJJxyd0lPcAE5pgnjx6MzezSzBJEjRYAHSRkajX3caAnGgmRr5761MqXTGau9LYJDbZAMSqNZBzUTmdNTOoorXdYWTiUog+yYgRwjd1k86fQ/hhJHEAAZZa8hqPWn8JOpjkNfX7Dzqku2bGSvnZltQ7ownOI19N9Ym8LscaPfSQNx/WnSuxBgDQfc9TvqHbrAhYIUBG+abLlF2Xs7Z1ShWUyR7J6jceYroVz7Ts2oBLndcjXLF9lj51mr52YUCVMgqTw3f0k61mFtFJ3pIOmmf5GjQdatNjwIJTAkHC4iIz35gwrka5+bU8ys48REnMzx1/WVTdnts3GjgdlSdCdTHMaKHPXrW2aas9qSCjCoH2ScueBW4/CazpvHO495VNY9uWwkF0rJgABtKSVkHfiIg/WnLybevNGFVmRZmZxB60KV22s9wCDnvGGDOtT3rOzY2nF2dhAfAhOJOYJ4nWNdKx92bUrSrC9iUd+Lxeu8fqaJL81vPll8YrVjYSzoQtx5b9pWhJKG0jAFncAScX6OROVWeye0dnKSy2BZtxbQOzOL4jGI+edSUbUMEY3XE4d8qifIiQrmIrI31eDFtVgszDr1pjuuoBSUx72RKk/iAGeRFb0h5dHtt1Mvt4HUJUk5cVAx4gU5g8x8qwd8NrupWJq0ocbJzYWoF1IO8pGqfiyOmtPXPsve76Qhb6rO1+LvEf0wY5FXlW+2T/Z9ZrKDKe3cVqpwBW+choM/PKlsaZC79rLdawE2KxAE6uuyUDmmQlP/d0q/b/Zr+9YHbytDr7wEEJOFCU7kJiMpk5BOula+2XtZbMIW4hJHsIhSvRNZq9v2hFIJaQlpP8AzHSCfIaUjk9NRc+zllsSJabbaTvUYE8yo5k1EvTbllsEMguqHteFseZ18q4/fe25cJJUt5XFchA6J1+Q61mrVe7jmbi5HujQdEj85NGg3G0/7QFumCvH8KZS2PTxfOtpsI8RZUKcyU538hkAfCMuQnzrm2x1zfvawC1LPtqJieU6zXTzdDjUdkoFIju6actPSn5O9mhD/CT0FCs1+/FOSmyCNcyKFMlOLAw5/Jewn3HcvIKH2NO2PZp1SoXCEDVUgz+GPzqxunZgJIU/CjuQMx1Vx6aVpkt6T5AaDp96CNWWzhKAlMhIG8kqPUnP9bqkAeQo4o6QCmbVZG3BhcQlY4KAPpOlPUKAzNu2JZVm2pTR4eJPoc/nWftuyNobzCQ4OKDn/aYPpNdHpLjkCg3JEtuIUAFLaMjERKSBOc1eXhfCJhsKUBHeVkFZZqM55n5UL9tannZVpAKRwSrMeog+dVBbhWYOHlUMrc79K4zph1y1lWoE8cR+0GjbtA3g9QQY+VNJbyJ1iMuE/Wn3ILeQhSSSY9pJwgZciD/dyrUmU8UbnpOsi5TOIEEwBqB1nPoIqfZbcUjDilonTUJOkj4Z3Vm2FEGQatmGQWxG+eoM5p+h8xU8r+2pP0fWyp0hQSpsIKgArVRmFFQ03DLlrnUgnCO/lz3f4NWTlnUvIHuwnOY0TB0zMnOlWW7EoGUydc8t2g03V0Yzslb3VZKjoIHFX5DX1ikfu41PePPQdBp561YWizBOYISOfh/x5VEcdjIgydIzB6HT1imRpxuazt/XA07uhe7D4vQbq0paUdTA4J19ftHWiSyBoI48+Z4mgOPXrcrrPjT3eP8ApoajXfeLrCsSFHmNQeo39da7HabIlYIUARWGvzZOSVWfPiPZ8jx5CfKgtLm49r2bQA2+IVoDOf8ASrf+E/OhfmyCXUlTZSsa64VDy48xXNrRZlIJCgUq3gj6ipdj2jfZyCiUjcrvD7joKVglaC7tkLNjm1vLEezB+ZArd3Ted3WRMMlKfwpMmuWq2wUrxspV/UR9QajObSH2WkJPEkq/IUtVrs6/aNuv+S0VfEs4R6DOsxfG27ipC3zH/LZyHQkfma5var1cX41kjhon0GVHZW1u+BJV9B+VMv6i9tO0SjPZgI+LxK6ycvrVS7a1LVJJWrzJ6cvKKtLBsutZhRJPup3dToK2FxbJIiYBjIpGWcTBJgn9ZUb9Na9sJY7hdfMBMfl1On51obHsquzkFbONPvnw+g/8teFdLu+7ko8AT3QBggDXcFaTrl9Kt0PIA73djWQYk7hln5Ua9lvXhmrrS0pIAOA6RAAOsZbzz5+VW7FoebIT4xwzPlxB6+lLtNytuGUpKOJGQP8ASdOuXnVnZbMlAhI/M+prTJaXFEeEDli+woU5NHQYJTGnrRkxmaANUu0d2OvpwtuhKd6IIxHmofSKRFo2nsxWUdpEZYiDhPQ1btuBQlJBB3gyPlXLLddDzXjbUBxGafUUxZ7WtrvNqUk/CdfLQ0+xOuUdYOwbZupjtUhY4juq+x+VaOwbTWdzLHgVwXl89PnRobXClRVdbrYIIFTHRIyqmtLZGtI4ytoWTCvhCf7e6PlHpQBhWUKOWnhMcN3ChfyewCnpGD2kkxrw51WWK92F+BwCfZXkfKcj5Vzy3G6q/bJYOKSSAoQIEHPzExPH1qPZ3IMgevPUeYp5a0qGqfIjlTKgBvHmRW+vFnpo4EmJjnuqwsCcQSgyElZUo7owpAE8yPlVSLSJCUDESYy0rXXVZClATliOauAmljOvLfweX/M0umIinVpy4VHYYwjL50+F1dFWvXaV/wAwgwfUdNBP65AWJKU4QMuec+tWRNMPokZGKAp3m8OigJ0So69N4plTxnCEnF8WQ9d/lPlU5d2BSsSvMD7+u6nXLMmIgQN3SkaqNnnxnFy0T6b/ADmlKRS1wDAUCfdJz8jv6Go7qlqkIOA/EO95D8z6UGq77uRl5P8AEAB3KGR8vtWEtWxjpKi0rEkaYgUnj9q6WFhJOJJGXjJBJ03DToOFKesqVjMa7xIPqM6Q04+vZe0g/wAs+oqHbLgtCM1IIT72o840rr1rcU0QMOMK4mIjXdkNOOvKn7EpCzDnc+YPn7PmPOjuNRyy6bpaXAWFA+Zk8twHXjWsu/ZRbcKEgGQMMgmOW/ymto/ssyoSgYDxGYPUfnUAsPWad6OIzT66p+VGhtMuVSEABSAB7yRl5j7elaNLSFpkQRuIgweXAis7ZHe2EhJCt5Gnrv8APPhVnZLEEZkyTruHpv8AOmQ30uLUAgowD2z3p4piM+memtT2mUpMnNXvHWmS5FIL1MJqnqbNoqEp2mlPUj0nl+jqs7ehRs9NDh4Gko7u7zo6FNgskRVTaris70nBhPFPdP2NChQFBbdjnE5tKSsD2VZH7H5Vn7xxYyFgJUMoEbulFQpfI12Ksd5Otfy3FJHDUehyq8su2R0fbCviRkfQ5fOhQpkXeFzWW8kjCtwFMxEiCeIPdNY+8/2bWholTZQ8kTkTgP1j50KFLLGNSsibKtDmFeJOcEAgx84rf3Nsg4UJLrhk6ARkNwOudChU5jL5b3Z4aq69m22SCO85uKjMc6vmmQn9a0KFUk0xbs5NJUaFCmDSjFJK6FCgElVMvtlWhjluNChSCOm7kzJAP0FG9ZgdaFCgIy2on2gNeI/I1n7wuR1RLrayoTIBMKEZZbvnNChQZN3X0pIKVgKnVUSrz94VaNNoWnEju67jhMctRQoUyGy842vANfd1SZ+nyq57yh3oTxAz6gnL5UKFIziYAgCANwolOUKFANKcpBco6FIzK100pVChQZOKioUKD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VFRQWGBUYGBgXGBUYGBcaFBcXGBgXGhwYHCggHRslHBUUITEhJSkrLi4uFx8zODQtNygtLiwBCgoKDg0OGBAQGiwkHCQsLCwsLCwsLCwsLCwsLCwsLCwsLCwsLCwsLCwsLCwsLCwsLCwsLCwsLCwsLCwsLCwsLP/AABEIALcBEwMBIgACEQEDEQH/xAAcAAAABwEBAAAAAAAAAAAAAAAAAQIDBAUGBwj/xABDEAABAwEFBQUGAwcBCAMAAAABAgMRAAQFEiExBkFRYXETIjKBkUJSYqGx0XLB8AcUIzOCkuHxFSRDU6KywuIWNGP/xAAZAQADAQEBAAAAAAAAAAAAAAAAAQMCBAX/xAAkEQEBAAIBBAICAwEAAAAAAAAAAQIRAxIhMVFBYRORBHGBIv/aAAwDAQACEQMRAD8A6QE0eGl0YpjZITRhNKpQFIbJCaMClhBpYbNB7NRSgKdDVKCBQNmaMU+AKOgbMilCnMNCKBskUsUoUdAGKWDTRNEM6Bs+DSSqgkUdA2IKpQXRYaLDQReKigUihNAKLdJLRowaPFQDRQaSRUjFQmg0ahUiBSVNCgGKOllo1V35eYs6JMFZ8KfzPKlbo5N3UN35ewYTlms6DhzNYK0vqWSpRknjRWq2KcUVKMk1FcVFcuefVXfx8XRPspxVVd7Owk9KkuvVTW90qlIzJrFVkW922iWmz8KfpQrM2S/WmUBtTklORKUlSegM5xp5UVb/AB5+krzce/L0IGqUECjoTXW84oAUoGm+0HGjC6AcmhSaGdALoTSKMdKAXNCkxR4qAVSgaSDRzTBUURopo5oAppQNFQFAKmjpMUAaQLmhipM0dAKmhSaE0AcUKE0U0AU0AukqVSKAeC6MGmDTdotAbSVKMJGZoBF73olhGI5k+EcT9q5veVvU6oqWZJ+XIcBT9+XoXllR00SOA4VRuvVzZ59V+no8PD0zd8kuWjCeRonXsqrLfaKgWm9ktolUn3QNVdPvU5LbqK52YzdWNrtISCVEJSNSdB+uFZW33mp2QiUNbzopfXgnlUa22pThxOmAPCgaD7nnVXarZOQ0rpw45i8/l5rn2+Ez94QMgNKOqiDQqiL12QrjQLUmZPSnZHCs7fF/mcDPmrcOlK3RybXS8CM1EDqYqI5ebIB/jDyrKpsq3FSpcnzNAWdQGRB5ECsdV9NdMX7e0iQYgqHL/NG7tJPgR6msyUzoIUMzHLWp9ssWAp98hMgHeRNZuda6Imm/nZ1A8qW1tA4D3oNQbRZ4UU6kcM86lG7SUogEmDinKJOQzrN6vMp6nyvrDeQcEhOmudS02gaHLrVPdtmU3OmfnU5zPU1XG5a7p3pTioDfRpXUHFSsdbZTS6ONJNoFQyugpR5edAS/3nlTqHQazl429hGbtoQjkVgegmoR2ysyckF148UNqI/uIAoJtAaOsfZNu7PMOBxrm4ghP9wkDzrVMPpWkKQoKSdCDIoM9FFQCqOaYChNHFNq6UAZNIUvhRLWBTKXQdDSB2aOaRROOBIJOgoByaw2018dqrAk9xOnxHjVpbbWt4EYsDWnNUaxy+VUlqYaRmkqUeJj8qjnlbOzr4cZjd5eUJFiRq4oj4RHzNOt3bZVTIV/cajumajOGMhUOrTpu78n7bseyvNtxaesKH5ViNo9kH2Ap0Q9HDJQA+E7hwFbJm3KTvqd+/Bfi4VXDkkc/Lx3LzduBuvFRo22vM7gK3O1ey4xFxiBiMlOg5kc6ombIGwfe3k61S8kiWHBcr9IrdkMDwjymhUpKqFT68l/xYenoi+bzAQQlQnSs1ZnAMjkc6u71sKFggKSJ1FZt67XkeFQKRpiEj1NK53e9JTCa0s7MqMycvzpldoSJgzVObJalSUhoc0iT8zVczcdpWv+KuUT4cx6xR+S34H49fK6XfjacZBTjWMCc8gVQMuJq2u21tIRKx3hvVmTzFVdvuIIszjgQ0nC2oggSchx3Vmri2rCv4Vojko6efA/EK1x6u75Y5Nx1mzvJUAUwQeFLUsggQc94rK2VxSO82ZHDX1G8cxnVzZ73CkmAMcGATkTyNWRT5WeVNWlxKEkuOJQNZKgmPM1z6+LdbCFrcfeCRJ7KzoSlUcJMqJA4EVmGUuOkFu73HDuctSyT178n0NMnUX9t7GnJLpeVpDKVOfNIgetQX9tHTPY2Qge8+4lsdYTiP0rLWe4bycHedas6eDSMRjzqex+zpCs7Q889yUshPoKAReO2rontLZZ2fhZRjWPNRP/AG1Tqvkv+FNutZ4kqQ2fIYU/Kt3d2yVlZ8DLYPHCCfU51dtWdI0Ao2HNbFdFtV/Ks1mswO9XfV8hrVq1sRaHP59sdPwtgNp+WdbwCl0bDnFr2Mes/fsjqle826SpK/M6GotyX8thzC2TZnfaYcnsV/h92eI+ddPcWBqQOtZ6/wC77LaE4VgK4EDMcwd1EoXFx7YNuqDbo7B46JUe6v8AArQ/WtNNcsurY9ZSpsrW62fBjABRwIVrI5V0y7rKpthKVKxKQACTqetA2kA0eKmkrpQVQaLeNj7RMBWH86Zu67i2MziNWNCmDUVnr3t2NWBJ7o1PStIsSINZraGxpZbxoBzIT0kE/lSvaHjN2RS2q0E5DT6CobypyGgpht+SaUtVcmeT0ZjoidairqSRlTShWDRzRTS1im4pEbek5VVW+7Er1y5jWreKBTRseGSOz6tyhQrV9lQp9R7dGWvs0zCUgcEqV9KSjC8n+ZiSdQAB676iXespbB7XtUxkYzA6zn9aYtLWE9owYVvTuVVJkjcBWpktmDodI0NI7VIPhpDl8KcTHYz1n7UVltSowuJBTukiR0itbY6fR5dmS4lSQSUqBCkzqDzri18WcNPON59xZAnXI5acorrlotwbJwyQRu3GZGnnXNNuu+926RksAKjcoZT5iPSt4+2MvRFx7Su2cgTjb4Hd0O76V0G7b0atKcSFAK3/APsPzFcdS5UqyWpbagpCilQ4VtKuzrWD3XRnuUNfI+0OWtG26pqJhaDoofrI8jWPuLbNKx2doAHP2TzPunnp0rVNEjvNqxJOoOZj5hY8pp7Z0vbM+lYlJn9b6fFZ5IUO+lpce8yQQf6TPplSzbSrJX7yOXYkfQ0FpfLdSnUgdTUdy9GxoSeg+9V7VmSdGbQv8UJH5VNZsTm5hpH4zjNPQN/7VUrwIn1V9KUG7QvXujmQn6Z1M7BftvAckBKfrUpqwN6yV8yrF/igKlu70T33cR4IBJ9c6tLLYkp8DQHxOGT6f6VPQkDQAdKVNA0QGifEonkO6Pln86eSIEDIUmT0qJbryaZKQ4sArnCCc1REwPMUGm4qWlfGqdV8j2UZZHMga6ZZ61nrz2vcacPatlDE5OI7xT+OR3T8qNFtvJowusaztE2Edol5JG9SlgDzxQPLlU+49q7PaMYQ4glsSspxdmB+IiPQ0DbShVcq/aJ+0JKLQmytBK204S8sGczPdT01PpVTt9+0xTuKz2IlKMwt7eriEcudcvegDnvnM58edFOXVdaadxQU5pOYI0INSEuTXKLo2ldY8JxI3pOnUHca6NYLZjQhZSpGNOIJWIVB3gHVJ3HQ1y54WO/Dlma2maJaajpdinUrmpqG3E01hqWBSFIpBFpYFKKKUE0DRMUVKoUDS0QhbJMAgHVO7qOdOG070b9Rz41eu2UwcShHA6DzOdVNqsoElO7envR5DOrZcV+HNx83xURTilVEtS1p9mRxzipgJAkHzSJ9QfypNltxLqEFSIUoDwqBz+VSt1dVbq+YqVdsrJKTOsBJJ9ImlO7NOOpIcbBkR3TB8866SWkpTCRA4DeeJOpqE4wfePT9EVW4ye0ry2/Ecmtf7PHB4MQ/FBqoteyVobElIPLMekiK7ghCgNSc+fOiXJJhIIgax04zxomX2lcXnR9pSDCgQRxyIqxubaF2znuqlG9J08vdPMZV1naLYtq1IOFPZOAZECU+YG7pB66Vxy33C+ypSVphSDnBkcQQd4III5Gr43aeU06js/tS29mlXZue0Dv/ABJ0UPiFbOxXmFQlXdUdM5Sr8J39Na82NvFJBEpUNIyjpwrX7P7bKR3H+8neSMvMDQ8xWmXb7U8UoUpKSsgEhI1J4Vzq/tonyhQQUhzclzElAzzGERz1mtHc1+hSQUntERMSCtI4g+2PnU6/b6DVlW+2jtSmIHCTEnflOY1o2TlV1t295Sv4xaxRPZpxTBB7oGQ0rpt12VbTQW+6UhIGJaoSSdJMZCTGVZyxbX/vGQcw8k930gTT96oQtKkLOJpUTKj1BJnJQ8oimTXO7Qt+wFL6ZD9eVVN97SPho/u7QLoIkFQ8O/DORVpXM1XmqxrAs737y0Z7qZUtvSElSRBnOCOBkaTaC+Le8AGbN2STop9WGY+HI/JVAXV17UotCodU4FDJTZOFaT0Ijypjag2NeTzmAJnAorHbJ5gJz5xBFQjsWu0KDlptClOgBJLSUoSlOZSnFAnMqzgHMCm7Tc1nsLgUbL2jORLqj2ikq3kzISOBiKcmytRbs2gtqCW2mnLW3H8NzCpvEkjeSMtSKtLE3b3lw641Z0DxoaAcdjekkyE5Za1qLLbmXUBTa1Ky0GXSdYjTLlWWvtLCHFOs2lLFoknAlSlhxXApTJSo8dM8xTmJWnXdj7FZWnHltlfZpkF9aigT4ZCciNNAaxO0m1a7SnsWh2NlHspAR2kbyBonlWtvy9lLsC/3wBBWmEpyJKtUgAbwRJzgescnftPCs9m5s64+AIFPXHclotroas7ZWrKdyUA+0tWgH6zqxuPY999PbLbX2WoTklbo+DFu5+k103ZK8rIlHYNJLJEgtmUrxRqqcyrTM0gZsOxNisCEl1H71bB3gVYuyCt3cyBSNc5nluqr2K1KLiiSsmSreT+t1X1stanFFSlE7kznCRoPzqqtgmuXky29X+NxdE3fKsReq0ZKGIehqxsV7NryCoPA5Gqq2oqoUjOpSr5ceN7x0BCqdIqBsXdT9omD3EjxK47k8zVjarOtpWFxJSfkeYO8VvputuW2dWjeCkFNLBpRrJmKOl4KFBt+62CIUARz0/xTLzOFPdSDyyFT5ptSYz3V3PMUrlhKpKkhJ5a67+OVVdrsGAFWeQJmJ0EnplWm7rqDBMZjeDwqg2jdQw2CPaVhUqZgGTJ5TA86zlJrdaxyvwVYdoMICXBiRlCxry/1+tXNktjDkQ4hXAKMK+evpXOFOJSSEKgZnCZwjoQCR0gjpS+0nMjzAJHmU4kgdYqd1fLc+nUVtToPmCPrTDdmMnukeka8ZrlLl4pB7jyByxR9FflVZeN7qOr6I/Eo/wDlWemNd3Z7XeLDHjcTjOWEHEok6AJGZzjdWD2rQhboWoQpSEnCYKkwVAAxvwhJy47xBrOXFazOIKSj/wDTDIHT3jyznhUx63oK1YCpeealeJRGpMZDkJyECqYRjNQXxcgXmlMHjp8t9ZW12VTZhQ6GulpJVwHzP2+tR7ZdCVA4s+un2qibD3RfLjBlBy92TH/qef1rpmzm1qHtTgcjPIZ/jToscxnXP7y2eUgktyRw+3GqlBKTOYI03EHkd1Gg63eex7FoWFtq/dnVb05tOfh4HlVDtDcNnsjjTdpcftJUCqVrUG0wYAAESdZE8NZqHs5tmpHcf7yTkTEj+obvxD/Nbt1tm1tBKgHmyJAkFxHNCvaHKkRi40NdmAyptCNcKAE5z7Xl7WeZFMX7Y0vJC+2U243khcnDBz7wJwgcwZ04RVU1sHacX+62lIbnVQONPwlJ39agLuGzdupq02l20uoMGVFDeLKQnMqy0yIrUvorEqx7dqZlp5SXCnuhTZCwoET3FbwfkedTGL5t1p/+vZcCD7b5wp4eGBlG6CIq8sdlbSEhlLSIAwgJAyGapJk5ZmTwPKqq8xbEPF1hfbYoJYVEEAR/CIiNPCY4yZrWy0hP7ENN412i2htvNSktwlGeZSMoicgkDhFZy7r9sTKyUMLhIVgIlS1qJyBKjIyjTKZ1yq+tH7QmFBpa0qOEmUHVBKSnGk7iJIPEKIorwuZi3DEyy82To8pCWWiefaKClD8KDWbbTmop2NmbXeLnbWhxLKI7ozWQnUJQlOQHUg74pN7XZZ7EUqZcZewlOJhwIccBylYUkZbiQqOXCpzGwyktr7a1OLSElXYs4u+QJCe9lJy9nfUzY+8LEg4WmQhfhUF5u804lZjPcI03UjtLY2sttoQOxscAf8R04WwTA4JnQe0elT//AIkLXhctzpcdGRSwG20BJIhBVAUvOc89aurxu9FrZLRUvCSCACQqRMKABOnAyOtYi1Xq9dbgSp9u0NzAwrT2rfJYBOEx5HlTJcvdxSkkEQSIOvL5RUN5c00b5XbVpLFkdCYhTqihKOWUBPniJ5U+bptBOTSjGUiCPUVyZ4WXs9bi58bj3uqrXxNT9nNmnLUvughCSMS4yT9zypp5oMLSbSlaW1e2ACgE6JUoE4T1rb3Q+gJCmFADcUmtYcN81Lm/lzxi1t2WJDDaW0JhKfMk7yeZoXlYEPowrHQjUHiKj2S9JH8RMfEBl5gfUelKctahmUjBxSZHr/pXRr4cPV32xF6XcthUKzSfCrcf88qipXXQypt5OEwoHcda51am+zdW2dUKI6j2T5iDXPyceu8dfFydXalzQpGKhUVttveV5dkO0xFSI8KUSSeaphI/WdZV3bJ3FICMO5MH/u41VLdeZMArbPAyPkcjTarxSr+a0lR95PcV1y1rueanWq+Q8sOFx1lwDIzjQOQGRAO+nH7Qp5BSrAsiYWgykmIhaTmJ5SOlVKrI0v8Alu4T7roj/qGXyqrvK7Xm+9hUAPbRmP7k6ecUrNzVOJZaAOEHAoew5IGfurGYHJQ86CX1IzUhYAOqRjT5FEiqj/aayAHAHQNJyUOihmPOav7osaXU42VKyyIWDlynQ+VR6Mp4V6pfJh69bKrx4Z+JJ/MVFN42P2EpB+FBUf8ApTV4u7nN6Eq9DS2bldX/AMEJHMgfT9Z0d/R7jPuO40rKQQY7swIn2lHRI5a5ab6TYEYgMMq6ffStR/8AEj7RBHuDL5nX5VKasAGSQTHARHrVMZZ5ZtinstkV06Zn5/ap6LOkZn1Jz8p/KrBNkO8x0zPqftTF4upYRjwKVukZ66YiTpNaYQrY2MJOEkAcD8gBPyrFv2FFqWezlJAJJw68BkTHUnpW2szhtIJwqDXunIL/ABKjNOvdTPPWKmPMpSklaglI10QkdT/kUycit1gW0qFDzFSLovl2zKlB7upSZwnn8J5jznStTtNagnClqzh1K5EZpUTxSmMSk/EBGmdZxy4ncBcShaU+6sFKstYBzjhJzoZdF2f2pbtEd4tvAZ6YsuI0Wnnr0qPtLsum0K7VBDbx3g/w3Oh3Hka5ciQQQYIzESI5gjQ1r9nttVI7j/eT70T/AHp39R89aWjP2KxXqk9m2yOGNzwjpnPyNBjZddoV/vdrU7BzaaGFPdMkbhGWoTu1rc2G8A43/CVjQoeGQTB9xW8cjWItt3O2ZWNolSAeYUnlxBpW1Xixwt1l/i8FxMpc7VplCFmSDmYI3ctD6VjbWu0Wd5TrpLgnvLzJA3YxmU9dNNDUy1bUPKhCEKWqIySRE6gxl9KcuuwPKJL7vYpWCkob7ziwoQUGMgDManpSmXpW8M7y39LxnbGzdkC44gQIzxFemUJTJjyjKqK8HE3lP7pZVlxIytSiGgkJIyOoWDmIJBHCruybJWRtpa2mA47BDfbrBGIfCchEg6VAu7ahTa+wtaC0tOkiE5chlHSt725bjYiWi4bSmzqXbbcUsogFpklRUFGIOgIz1IIArQ7MWGxBuGEII1K1AOOEgZCVeHyA1qyctTeAuKUhCPeKkpbIO7vGP1pWEvHse0xXX2qn0mVoZQSxh0kTBBmNAUmnom62kuRdobbh1xst95tQAwgqGih7Wm4yPUVn29pX7C4lq3piRiQ6iSFAZYoGe/kabWi9Fs47S6iwsCElQH8RRVkAMJKpPJSelWt2bL2MNpPZi0LJKi88cZUT8I7vrNIv7Mu7cKtBwWGyKfMYS46Cloc1Ccxn7Sk6aVT2TZe8GHlqacs4B7xShSg1KsyhAw+EEkDdkK02092WtXZqsq0ILII7CAhC5zmR3cUZZiOYqLcm26UKLVrQbO6nXGCkdZ1A84NMy7HtcUKDNtQphzdizbVzQrQ+Va+7XSc2zIPDMH71jb52vsT3+7oZNvWvINpSUonQEGMUjikeYqHcP7Or1VibLyrKwo+ALUowT4cjnAyzJpW6GnSGi066WQtAfCSooQQVACASoDw6jI8arb8uBS+97acgoCSR7qhr9quNjdiLNdySpPecjvOuRIG+DokdIpF5Wrt3VKsqxKAEqI8Kjn5EgRnS8+TmVxu4wy7E4kxh04aUK1ptzoyUwCd5g5/I0Kx+LFb8+THN3q6BBIcTwcGIfPOkOCzr1Spk8U95Poc/Sp3+0GXP5zIB99runrGh85of7JQ5/IeSr4V9xf2PyqqCpcuJahLSkOj4SArzSf8ANVv8ZlUArbPAyP8ApNX6bmfCwkNrCtxEwOeIZfOtjdl3KSkBa+1UM5VBSg8BvJ8/Ske2QsNwqfSFWllAJ8OEFLivxYSPnx3VpbJc2EAQABolOg+551etsAczvJ1/XKsbtNtUoEssYkEeJagQr+gKGXUjpxo0NtM1YQndPTWpaGxGVYG79sbQjJwJdHPuq9UiPlWisG11nc8RU0r4hKf7kyPWKY2sjdSMWI4jrqdJjz3Co9qKZjCokbwIjKSRO7TlmKtG7QkpxBSVJ4pIIPmKp7feAUVCYjCPKJ+v0FYyy1Dxm6iLQpRhAngYzI/L0NMJuZ3FjUnGoeGSYT+ERE8/ppU5N9BsAJQqRnJwpn86eG0ef8v0WD9YqXX9qdP0zt/2Z9TakoxNGJxDxSDIAGgBjMnduqku67XR3rVaEqAmFJJxyd0lPcAE5pgnjx6MzezSzBJEjRYAHSRkajX3caAnGgmRr5761MqXTGau9LYJDbZAMSqNZBzUTmdNTOoorXdYWTiUog+yYgRwjd1k86fQ/hhJHEAAZZa8hqPWn8JOpjkNfX7Dzqku2bGSvnZltQ7ownOI19N9Ym8LscaPfSQNx/WnSuxBgDQfc9TvqHbrAhYIUBG+abLlF2Xs7Z1ShWUyR7J6jceYroVz7Ts2oBLndcjXLF9lj51mr52YUCVMgqTw3f0k61mFtFJ3pIOmmf5GjQdatNjwIJTAkHC4iIz35gwrka5+bU8ys48REnMzx1/WVTdnts3GjgdlSdCdTHMaKHPXrW2aas9qSCjCoH2ScueBW4/CazpvHO495VNY9uWwkF0rJgABtKSVkHfiIg/WnLybevNGFVmRZmZxB60KV22s9wCDnvGGDOtT3rOzY2nF2dhAfAhOJOYJ4nWNdKx92bUrSrC9iUd+Lxeu8fqaJL81vPll8YrVjYSzoQtx5b9pWhJKG0jAFncAScX6OROVWeye0dnKSy2BZtxbQOzOL4jGI+edSUbUMEY3XE4d8qifIiQrmIrI31eDFtVgszDr1pjuuoBSUx72RKk/iAGeRFb0h5dHtt1Mvt4HUJUk5cVAx4gU5g8x8qwd8NrupWJq0ocbJzYWoF1IO8pGqfiyOmtPXPsve76Qhb6rO1+LvEf0wY5FXlW+2T/Z9ZrKDKe3cVqpwBW+choM/PKlsaZC79rLdawE2KxAE6uuyUDmmQlP/d0q/b/Zr+9YHbytDr7wEEJOFCU7kJiMpk5BOula+2XtZbMIW4hJHsIhSvRNZq9v2hFIJaQlpP8AzHSCfIaUjk9NRc+zllsSJabbaTvUYE8yo5k1EvTbllsEMguqHteFseZ18q4/fe25cJJUt5XFchA6J1+Q61mrVe7jmbi5HujQdEj85NGg3G0/7QFumCvH8KZS2PTxfOtpsI8RZUKcyU538hkAfCMuQnzrm2x1zfvawC1LPtqJieU6zXTzdDjUdkoFIju6actPSn5O9mhD/CT0FCs1+/FOSmyCNcyKFMlOLAw5/Jewn3HcvIKH2NO2PZp1SoXCEDVUgz+GPzqxunZgJIU/CjuQMx1Vx6aVpkt6T5AaDp96CNWWzhKAlMhIG8kqPUnP9bqkAeQo4o6QCmbVZG3BhcQlY4KAPpOlPUKAzNu2JZVm2pTR4eJPoc/nWftuyNobzCQ4OKDn/aYPpNdHpLjkCg3JEtuIUAFLaMjERKSBOc1eXhfCJhsKUBHeVkFZZqM55n5UL9tannZVpAKRwSrMeog+dVBbhWYOHlUMrc79K4zph1y1lWoE8cR+0GjbtA3g9QQY+VNJbyJ1iMuE/Wn3ILeQhSSSY9pJwgZciD/dyrUmU8UbnpOsi5TOIEEwBqB1nPoIqfZbcUjDilonTUJOkj4Z3Vm2FEGQatmGQWxG+eoM5p+h8xU8r+2pP0fWyp0hQSpsIKgArVRmFFQ03DLlrnUgnCO/lz3f4NWTlnUvIHuwnOY0TB0zMnOlWW7EoGUydc8t2g03V0Yzslb3VZKjoIHFX5DX1ikfu41PePPQdBp561YWizBOYISOfh/x5VEcdjIgydIzB6HT1imRpxuazt/XA07uhe7D4vQbq0paUdTA4J19ftHWiSyBoI48+Z4mgOPXrcrrPjT3eP8ApoajXfeLrCsSFHmNQeo39da7HabIlYIUARWGvzZOSVWfPiPZ8jx5CfKgtLm49r2bQA2+IVoDOf8ASrf+E/OhfmyCXUlTZSsa64VDy48xXNrRZlIJCgUq3gj6ipdj2jfZyCiUjcrvD7joKVglaC7tkLNjm1vLEezB+ZArd3Ted3WRMMlKfwpMmuWq2wUrxspV/UR9QajObSH2WkJPEkq/IUtVrs6/aNuv+S0VfEs4R6DOsxfG27ipC3zH/LZyHQkfma5var1cX41kjhon0GVHZW1u+BJV9B+VMv6i9tO0SjPZgI+LxK6ycvrVS7a1LVJJWrzJ6cvKKtLBsutZhRJPup3dToK2FxbJIiYBjIpGWcTBJgn9ZUb9Na9sJY7hdfMBMfl1On51obHsquzkFbONPvnw+g/8teFdLu+7ko8AT3QBggDXcFaTrl9Kt0PIA73djWQYk7hln5Ua9lvXhmrrS0pIAOA6RAAOsZbzz5+VW7FoebIT4xwzPlxB6+lLtNytuGUpKOJGQP8ASdOuXnVnZbMlAhI/M+prTJaXFEeEDli+woU5NHQYJTGnrRkxmaANUu0d2OvpwtuhKd6IIxHmofSKRFo2nsxWUdpEZYiDhPQ1btuBQlJBB3gyPlXLLddDzXjbUBxGafUUxZ7WtrvNqUk/CdfLQ0+xOuUdYOwbZupjtUhY4juq+x+VaOwbTWdzLHgVwXl89PnRobXClRVdbrYIIFTHRIyqmtLZGtI4ytoWTCvhCf7e6PlHpQBhWUKOWnhMcN3ChfyewCnpGD2kkxrw51WWK92F+BwCfZXkfKcj5Vzy3G6q/bJYOKSSAoQIEHPzExPH1qPZ3IMgevPUeYp5a0qGqfIjlTKgBvHmRW+vFnpo4EmJjnuqwsCcQSgyElZUo7owpAE8yPlVSLSJCUDESYy0rXXVZClATliOauAmljOvLfweX/M0umIinVpy4VHYYwjL50+F1dFWvXaV/wAwgwfUdNBP65AWJKU4QMuec+tWRNMPokZGKAp3m8OigJ0So69N4plTxnCEnF8WQ9d/lPlU5d2BSsSvMD7+u6nXLMmIgQN3SkaqNnnxnFy0T6b/ADmlKRS1wDAUCfdJz8jv6Go7qlqkIOA/EO95D8z6UGq77uRl5P8AEAB3KGR8vtWEtWxjpKi0rEkaYgUnj9q6WFhJOJJGXjJBJ03DToOFKesqVjMa7xIPqM6Q04+vZe0g/wAs+oqHbLgtCM1IIT72o840rr1rcU0QMOMK4mIjXdkNOOvKn7EpCzDnc+YPn7PmPOjuNRyy6bpaXAWFA+Zk8twHXjWsu/ZRbcKEgGQMMgmOW/ymto/ssyoSgYDxGYPUfnUAsPWad6OIzT66p+VGhtMuVSEABSAB7yRl5j7elaNLSFpkQRuIgweXAis7ZHe2EhJCt5Gnrv8APPhVnZLEEZkyTruHpv8AOmQ30uLUAgowD2z3p4piM+memtT2mUpMnNXvHWmS5FIL1MJqnqbNoqEp2mlPUj0nl+jqs7ehRs9NDh4Gko7u7zo6FNgskRVTaris70nBhPFPdP2NChQFBbdjnE5tKSsD2VZH7H5Vn7xxYyFgJUMoEbulFQpfI12Ksd5Otfy3FJHDUehyq8su2R0fbCviRkfQ5fOhQpkXeFzWW8kjCtwFMxEiCeIPdNY+8/2bWholTZQ8kTkTgP1j50KFLLGNSsibKtDmFeJOcEAgx84rf3Nsg4UJLrhk6ARkNwOudChU5jL5b3Z4aq69m22SCO85uKjMc6vmmQn9a0KFUk0xbs5NJUaFCmDSjFJK6FCgElVMvtlWhjluNChSCOm7kzJAP0FG9ZgdaFCgIy2on2gNeI/I1n7wuR1RLrayoTIBMKEZZbvnNChQZN3X0pIKVgKnVUSrz94VaNNoWnEju67jhMctRQoUyGy842vANfd1SZ+nyq57yh3oTxAz6gnL5UKFIziYAgCANwolOUKFANKcpBco6FIzK100pVChQZOKioUKD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descr="https://s-media-cache-ak0.pinimg.com/236x/d7/7e/66/d77e66c8c45b9e9051bd92bff5d64f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7172"/>
            <a:ext cx="9144000" cy="387982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data:image/jpeg;base64,/9j/4AAQSkZJRgABAQAAAQABAAD/2wCEAAkGBxQQEBQUDxQUFRQUFBQVFBQUFBQVFBUUFBUWFhQUFBQYHCggGBolHBQUITEhJSkrLi4uFx8zODMsNygtLisBCgoKDg0OGhAQGywkICQsLCwsLCwsNSwsLCwsLCwsLCwsLCw0LCwsLCwsLCwsLCwsLCwsLCwsLCwsLCwsLCwsLP/AABEIALcBEwMBIgACEQEDEQH/xAAcAAABBQEBAQAAAAAAAAAAAAAAAQIFBgcECAP/xABUEAABAwICBQcFCwYMBAcAAAABAAIDBBEFEgYHEyExIkFRYXGBkRQyobHSCCNCUlRykpPBwtEXJFNigqIVFjNDRGNkg6Oyw9M0hLPwJXN0lKTh4//EABoBAQEAAwEBAAAAAAAAAAAAAAABAgQFBgP/xAAzEQACAQICBQoGAwEAAAAAAAAAARECAwRREhQxobEFNEFCUmFxgZHRFSEiMsHwEyPhJP/aAAwDAQACEQMRAD8AWyLJbJbL1548RCWyEAiWyEKkFshCWygCyWySyAgHAIQEIQEqEIAQhCALIshKgEQlRZCCJE6yLIBLJLJySyFEsksnWRZAMsiydZFlQMISWT7IshT52RZPsksgGWRZOsiyFG2QnWQoBbIsnWS2QgyyWycevcp46Pxj+Uqo47+bn2YzgWu5vvnAG47l8rl+i39zPrbs13PtRXiEisg0YafNqoSOm4+xxSnQ+Q+ZLE7vcPUCvmsZZfW4mbwt5dUraArE7Q2o5jEf2neyvm7RGpHMw9j/AMQFlrVntIx1e72WQSUBTJ0Xqf0f77PxTHaOVI/mj3OZ7SyWItPrL1MXYuLqv0IpKpF2A1I4wv7rH1FfI4VOOMMn0Hfgqrtt9Zepi7Va6r9DjQuh1DKOMcn0HfgmOpnjix47Wu/BZaVOZjovI+SErhbju7U3MFlKJDQ4JbJGr6WVINsiydZJZQCWRZKhAJZInJLKgaiydZFkA2yLJyLIBtklk6yLIBhCLJ9kWQp87IIT7IsgGWSL6AIQSFkJbJbIQi8emyxgDi9zR3XufV6Uuv8AbeajuN+zqBv6A+Ox9JUdpW6z4/muPpCldfe+SiJ3+9z8OAuYTa/j4rz+NrdV+pZQv31PQ4KjQsUPOX+PwZJsW9A8ECMDhu7CR6l9CEi1Dbk+jKqRvmySjskePtX3ZjNS3zampHZPKPvLiQhSVj0nrm+bW1Y/5iU+guXUzTfEWjdW1Fut4PrCgFv3uf2f+GTddXJ6IYQhIMnj1i4n8GtkP7MLvWxdEetHFG/0sHqdBTn1MC0P3QOGA0tNO1ouyZ0biAByZWE77dcTfFWLVrgNO7CKMzQQvLos5L4mOJ2jnO3kj9ZSSx0GSx628TH85Ce2Bv2EL7Ra4cRaSbUxv0xSei0m5ffXlgkVLXQup444o5afzI2NY3PHI7M6zQBch8fgobVVgkdbikUVQwPiDJZJGG9nBrC1oNv1nsPcggmo9dFdflQ0buxszf8AUK6Wa6Z/hUdMexzx6wVZ9ZWrqjiw2eaip2xywgSXa55uxrhtQQXEeZmPcsTwaFklTAyUXjfPCx4BIJY6RrXAEcNxO9JJoo0c65L+fh0B/vbeuJKdbkDwRJhbBcWuyWMnuvCF36ztW9FQYfJUUrZGvY+IcqVz25XyNYdzvnKL1Y6tIsTpH1FU+ZgMpZEIiwXawAOcczTflEj9kqqp5h0LZB9cP1l0EYIdQTOub3c+FxHYdy7BrNwo+dQ1I+bk+yUKAo9BqWfHJsOinmEUcbvfDs3PMrAwvbuaBlGZw4Xu0q2yaiYvg1so7YmH1ELL+SrMx/hoyOVmsLBXedT1jO3N92Yr6nTLA3Dc6pYeksmNu7es+1h6IfwTUsh2u1bJEJA8syb87mltrnhlBv8ArKrtCqvXOip+pi7Ft7aV6I2tuk+CH+mVDe2KTd/gldjMbwR3m15Hzg4euMLH9E9HJcSqfJ6dzGvyOfeQuDbMtfe0E35Q5lKaYav6vC4mS1Jhcx79mDE97rOLS4Zg5gsCGnwWdOJurrP1MasLZfVXp7Goirwk+biMXfIweuy+kTMOf5uJ03fLD7a8+ppA6Fnrl/tGGo2OyejGYNTu8yup3djoz6pF9hotm8yohd3/AIErzZkHQPBGQdA8Flr9/PcjH4dYy3v3PSX8UJj5r4j+072VHYxg8lI1rpstnvDG5STyiCQOHQ0rAY5C3zXOHY5w9RVo0TqnGSHM5zrSObynF3EC3H5y+lHKF3SScbUfKvk21otqZSZoySydZFl3DhDbJLJxRZANshOSIAslslSqAq+l45UfzXesKU12uLm0hJ3jaC1uYxU7r37VH6XcY/mv+xS2uiL8zoX87iST0kwR7/3R4LzuK5xc8uCPSYbm1rz4syQpqcU1a5siJEpSIUF6H1EMthN/jVEx8MrfurzwvR+pFlsGhPxpZz/jOH2KMqOPS8+XaO1R+FDJMezySqcD4sYfFTeHy+SYbhcZ3Emhh7XOYL+kFV3VnIKuDGKR5uDV1QsfiVOdnhdj/FdWtmq8niwtoNsuI0x/ZiBv6wgIb3RFJeGjm+LJLF9Yxrx/0T4qH9z3R5qyql/RwNYP72S/+irxrxpNphEjrb4poZB1Xfsz6JCoj3PdHlo6mW2+SoDAelsUbT65HKdA6S7YXWtq5MRp5N7Y5tiR0xyU0RPpdIF5eq6Z1JUvjf59PMWk8N8L7X78t+9bhq/q5Bj2KseyRrJnl7HOY4NOwkMYyuIsbtffdzBUHXnhOwxN8gHJqYmyjoztGzeB9Bp/bV6RtRsWtOkdPg9UyMZnFsbmgcSWyxuAHguqljjwbCQHebSU5c63w3tbmdbrc8nvcu1le0UDZ3jMxtO2dwtckNjEm4c53blEazMLdXYTOyndc5WTMDd4lEbhLk68wbu67KF7zFtUtc52OwPkN3zOqM56XyRSPce9wWm67MeqqGCmko5nQ5pXsflDDmuzM2+dp4ZT4rGtX9Rs8VonD5TE3ukOQ+h69O446lbFmr9gIg4b6jJsw47hvfuB4hGRHlXHtIamvc19ZKZXMaWtJbG2zSbkchovv6VGBaXrqFEX0jsONKQWziXyUwkXBiLC8R9r7X6CszVBqHufKbNiE8n6OmLe+SRlv8hWp6eYeMRwuriYLvZnLRz7andnaO/KB2PVD9zrTf8AGydOwjHaNo4/5mq26BYrnxHF6c/zdWJW9j2CNwHYYR9JRlR5rBSKe06wfyLEamACzWyF0fRs5OXHbsDgP2SoAqkBCEiFBTejb7Ov8WRh8b+yoNSWCu5Th+qHfRI9pRuFJlSpcM2QhJZNpn5mNd0tafEAr6EL1icqTxrUOBiLJ1kWVIMQn2QoBAEWTrJbICs6WjfF2P8AuqY1um+EYaT8aMeNMT9iitLW8qH9v7iktZ2Y4FhxdzSwgfN8mltfwC87jOcV+XBHpsHzW358WZGU1OTStc2BCkSlIhQXpnU/Hlwak6xK76U8hXmZXnANatbRU8dPCymMcTcrc8chda5PKIkAJ3nmUYW0sWp6vyY3XRc03lB/aiqCR6HvXV7oqqLRRNHH84k727ID1lZlgekUlJXNrIw0yB8ry03yEyh4cDY3tyzbfzBdunOmUmLSRPmjZHsmOYAwuIOcgknN2BCnoHTmHynB6oDfmpXyN7Ws2jfS0Lg1O0mywamvxk2kp/bkcW/u5VnFFrlkZTMgfRseGwthLtu5pcAwMLiNmbX42T8F1w+TUcVM2jvsoGwh/lFrlrMuct2XOd9rpAk0qj1m4ZM9kcdVdz3NY0GGdt3OIa0XcwAbyN6rmv8AwnaUMVQBvp5crj/VzWaf3xF4rBIyW2ymxFrEcQRwI71r2kOtumrqGamlpp2uliLcwMRaJLXa7zgbB4B7lIEmk6J+/wCC0wO/PQxtP1IaVX9RukXlWHCCQ3lpMsZ6TEReE9wDmfsKs6F62qajoIKeeGoc+FmQujERYQHHLbNIDwI5lRtX+lAw3EGzHNsXZ2TNAu4xON2kC/nNcGnuI50gSSOm2CfwXjbC0WhdPDUw9AYZQ5zR81wcLdGVbDrgonT4PUNjY57w6FzWsaXOOWZl7NG87rrONa2mOH4rSM8ndKKmF9480Tm3a+wkYXcAPNd2sCv1PrbwsgZqh4Nhe8E/G2/eGIEed6nDZoxmlhmYOdz4pGDfw3uAC5FumszTnD67Cp4aepDpXGJzGGOVpJZMxxF3MA80OWFqg3/3P9Nlw2V5/nKp9uxkcbfWHK14ToXBS181bE+baz59o1z2mM7RwebNy3Fi0W3qqaptI6KlwqCOerpo5M0znsfMxrhmleW3BO45cqyJ+mlaypMrauqLWzGQM8omyOaJMwZkzWykbrWtZQF890LhGWamqmjc9joHn9ZhL4/EOk+isfXpDWeYMQweYwyxOdG1tTGA9hN4xmcAAb3MZeO9ebyqBCkSoQoi7cId76AfhNc390kekLiXThrrTR/PaPEgfao9hVtNhwB+amiP6tvokt+xSFlDaIH82A+K97fTf7ym7L0mGq0rND7keVxdOjfrXe+IyySyfZFl95NcZZCfZCSQbZFk6yWySUrelnGI/P8AWzgu7WCXPwCjJzBrX03ENyuvDLym23/CA39C49LbAwki4BdcXtccm4vzKW075WjdKRwHk5PdmZ63DwXn8Zzivy4I9Jg1/wAtHnxZjRTSrzqhwSnrcQfFVxiRgppHhpLhZzZIgDdpB4Od4rXp9VuFvFvJbdbZZ2n0PWtJtJM8zlIti0w1NZGOlwx73loJNPKQXOA5opLDf1O49Kx2W4B5iL7iLEEcxB4IUEL0BWapsNFM57GShwhc9p28hGYMuNxPSsp1YYDDiNc2Cpz5HQyP5DspzNy2324WJQFVSL0I/Uth54OqR2StPrYqBrW0BgwmGGSmfM/aSOY4SlhAswuFsrR0FQGdIW3UWpWllhjkFTUjOxj+EJHKaDu5HWvjiWpKKOKR7KuUljHuAdGyxLWkgEi3QgMXQrzq71ffwxDLIKjYmOQMy7LaXBYHB184txI7lZ3aiZOauZ30zv8AdQGPoVkl0Qe3Fv4N2rM+0EYlLSGXMQlBy3vwICtsmo+s+DUUx7dq37pVBlqFZ9KdAq3Dm56mMGK4G1idnjBPAO3At7SAOtc+imh9TiZlFIIyYcheJH5P5TPly7jfzHehAV9Ir4/VFig/moj2Ts+2yrVRo3Ux1nkTo/znM1ojD2G5cwPaA++XzTfioWSIuhT+NaGV1FFtaqmfHGCGl5dG4Au3AHI42uo7CsGnq3llLE+VzW5nNYLkNuBe3RcjxQEflHQELtxPC5qV+zqYnxPyh2WRpa7KSQHAHmu0+C47IWREhUp/F6ry5/JKrLxzeTzZbdN8qjCgkROjflId8Ug+BumZx0jxS8QoDW9DjunbwtLe1rWuLcP2VY7Ko6DTAvfY3zxRPPbbf6XK4WXdwFU2KfPied5SpjE1d8Pchtkiciy3DQG2QnWSpIGWQnIsgK1pkOTF2v8AUFJaTz59GWC25ohN+sVeQhR+mfmRfOd6h+C+uIOz6OSCzuQ1tjbkW8vBcL85830rg4vnFXguCPSYRxhKPF8WRmop1sWPXSzD9+E/Yr1rwxSelpqV9NNJC41BBMb3NuNm42dbc4XHA7lQNSLrYu3rgmH+U/Yrt7oIfmNMf7UPTDL+C1XtNtbCV1SaaPxKCRlSQaiAtzOAA2kb75HkDcHXa4G27cDuvZZjrvwMU2IufGLMqo9rYcNoCWy27eS7teV2ahJiMTkbzOpZCR1tlisfSfFTfuiIhaidz/nDe47I/YnSOg1OhdtKKM/Hp2/vRD8V5+1IPti8H60Uw/wy77q3vRN2bDqQ/GpKc+MLV591SHJjdIP1p2//AB5ggNS1145U0VPTPo5nRF0zmOLcu8ZC4A5gfirFMd0oq65jWVk7pWsdmaHNjFnEFt7taDwJXqLGcEp61gZVxMla12ZrXi4DrEXHXYlY9rq0VpaGCmfSQNiL5XsflzbxkzC4J6iiK5NU0fnLsKp3sNnGiic07jZ2waQbHrWDN1rYo5lnzscHNsbwQi4cLHzWjpW6avyHYRRX3g0kIPdGAVA4lqowwQyFkDmubG8tInn3ENJG4v377IQrvudpPe61nQ6B3i2QfdX21laxqzDsQMFOIDHso3jaRuc67733h452qM9zpJ77WDpip3eDpfaWi6T6v6LEZttVNkMgY1l2SOZyWkkbhu+EUKYXg+PyVeO01VOGCSSrpg4RgtZ8CEWBJI3Ac/St8090kdhlGalsYlLZI2FhcWCzza+YA25uZYNpBhMeH482GDNs4qmjczMczrO2Mhu7n3uctv1qYPLWYXNDTM2kpfC5rAWgnLKwu3uIHm3PHmUYR2aM41DjFBtNn73KHxSxPs6xHJewnnFjcHoI4LONR1P5NiOJU177PkXPE7CaSO58VctWuCuwnCyK4tjdnknlu4FsTSGiznDduawE23XPOqDqexTb49WSC4bUR1UoB48qpje0HucUBdtO9ZTcKqmwPpnS5oWyh7ZQ3znvblylp4bPjfnWUT6TNrtIKWrjY6IOqKNpa4hx5L2RuNx0ha1rA1dNxaaOUzmF0cZjsIw8OGYuBPKFuJWKaT4B/A+JRxOk2gjME20yZLjPmPJzHhlPOqiHpPSPCG1tJNTSebLG5t/iu4seOsODT3LD9SLHU+NSRSjK8QVET29D45Iy4eLCtzxrE20rGySeYZYo3H4u2eI2nszPbfqus/xPCPJNKaSoYPe61kzXnmEzIHB3ZcNiPWcyiKVT3QlPaupn/Hpi36uRx/1FYdSWhcbIG19QwOlluYA4XEUYJGdo+O6xN+YWtxKj/dGw/wDBSDmFS09vvTm+py1DCAKfDYcg3RUjC0fMhBHqVIRuO6xsPopjDUTnaNtnayOSTJfmeWggHq4rOdU9Ww6Q12ycHRTNqnsI4Ob5Qx7Dv/Vc5ZJLO6RxfIS57yXvceLnOOZzj2klXTUzUZMZpx+kbNH4xOePSwIVm/Yzi9DTOa2skp4nPF2iXI3MAbEjMvOutF0DsVnfSPifFIInNMLmuZfZta4DLuBu0m3WtP11aJ1Ve+lfRQmXZtmbJZ8bS3MYyzz3C/B/DoWKY1g09FLsquMxSZQ/K4tN2uJAcC0kcWnn5kCLloFL75DawzU72ntZI5oPhGD3q/2WXaBz2mgF+D5Gdgc0m3i661Ky6/J1X9bXf7HE5Vpi6nmlxY2yLJyLLoHMGoSoQg2yLJ1kWSQVvTQciL55/wAqmIm30VqOoSHwmDlFaaD3uO/xz/kNlK4Uc2jFaPitqPQGvXBxnOH4I9LgeaU+L/JS9TL7YzD1smH+G4/YtB90A3/w6A9FY3/oTrNdU07Y8YpnPcGt9+BLiABeCTiSvQeI+R1LA2pNNKwODg2UxPaHAEB1nXF7E7+srXe02EZZqBwR+eese0hhZsYifhkuDpC3pAyMF+m/Qub3QWIB1TSwA74opJHjo2rmhvfaJ3ir7pJrEoMPiIjkjmkaLRwU7mnfzBzm8mNvb3A8F54xrFZKyoknqDeSV2Z1twG6zWtHM0AADqChT07oA++FUJ/slOPCNo+xYLq+5GP046KmZv7krVuWrSS+EUP/AKdg+ju+xYZozydIo+rEJR4yyN+1AzUdfFxhkZaSC2qjNwSDvjlHEdqwKWoe8APe9wG8BznOAPSASvQevNl8IceieE+LiPtXnhBB6g1XPzYPRdUIH0XOb9i88VukFY2WRvldVYPkbbyia1g4i1sy37U+6+C0nVth4VEoXnbSBmWsqR0VNQPCV6A0P3Pslq6ob00wP0ZWj76kdd+N1VLWU/k1RNE18BJbHI5jS5sjrkgGxNiPBQeoV9sVeOmkl9EkJWxaT6GUmJOY6sjc90YLWFsj2WDiCRySL7wEB5iqcUllnE9RI6SQOYS95u4hhFrnqAXqzSDExS00k582INe/df3sObtLDpy5lgeuLRSnwySBtI1zWyxSlwc9z+UxzRuLju3OW06ZnPg1Wemhmd/glyAidcWDmswp7oiSYCJwGk5XsaOWCB53JJcOtoWWakZcuMR/rQzt/dDvurUtT2OeWYWxkhzPp/eHg77sA96JvxBYQOstKzrRzBjhmlEUG/IJZdkemGWCUx7+e18pPS0oC9639LarDBSuoywCUzCTOzPvbsyy28W4vWG6V6QzYjKZ6rJtNmI+Q3KMrcxG6538or0jpzobHi0cTJpJI9k8vaYw0k3blIOYHcsY1m6v48JjhfFNJKJnvYRI1oy5Wgi2Xv8ABCmuaym7bAqk8bwMk+i5kl/QmaG4gMXw6kncQZ6eVmc84mi5EhPz43k/3gT6o+UaOE88mF5u801/Ws01D6QbGsfSvPIqW5mdAmjBNh85mb6DUIWf3Q0N6Kmd0VJb9OGQ/cV20NqhVYXSuPCSmja63xgzI8eIcq3r1gzYQXfo6iF3Zcuj++q3qJ0sa0OoJ3AEuMlMSdxzb5Ih13u8dN3dCFMgrqJ1PLJDILPie6Nw/WYS0+pTWryo2eLUTv7RG36z3v762PWNqvbiMpqKV7YpyAJA8HZy2Fg4lu9rrAC9jcAbudZZjWik2C1dC6ofG5z5WSjZ5i1uyljuMzgL8QeCEk3jTfSxmFQMmljfI18oitGWgglj3AnNutyCsD1maVRYrVRzwRyR5YRG4SZbkte9wIyk7uWtz1m6NyYlQGCnLBIJY5G7QlreSSDvAPM48ywjSrV/WYbCJqoRbNzxHeOQuOYhxFwWjdySgObRF+V7COLZ4yew2H2FbFZYfgb8pfboafok/itwYbgHpF/FdHk6r714HL5Vp+x+P49xLIsn2SFdSTjjbJE5CECyLJ1ktlJLBWdNx7zH/wCZ91yntAKLyrCKumDsrpnTx5rXDM8LGhxHPx4c9ioPTrdTsP8AWt9LXLJ6yozyFwva+7fzDcP++tcPG/K+33I9Jyf88Kl3s1J+pCb5ZCe2F/tL4v1IVA4VFOe2OQfis0ZVyN82SQdkjx6ivszF6kcKioHZPL7S1tNGxoVZl/dqXrPgzUp7TMP9Mr4P1O4gPh0p7JJv9pUwY9VjhV1X/uJvaQ7H6w8auqPbUTe0rpomhVmW4apcRB5Lqa442meLf4aYdVGJtNw2G4NwWz2N+m5A3qqw6QVjDdtVUgj+vl9pSDNPMSbwrZu/I71tTTQ0KsyYqNW+LkWcwvHR5S0g24bnOsuF+rbFB/RD3TU5/wBRfD8oOJ/LJPoxewvoNZGKfK3fVU/+2mlSNCvuOum0YxuFoZCysjaLkMjqgxoubmzWy2G8kqOm0KxIuLn0sznOJLnEsc5ziblxOYkkm5uu2LWhibf6Q13U6GG3oaF9RrWxIfDhP9w37CrpUd5NG53HFh2AYrSP2lPBUxPyludgs7KbEi9+G4eCkzimPt+FiHdE5/qYUz8rGIc/k57YT7SItadY0ktiowTckiB4JJ4kkSJNBIu9xF44zFK0t8tirZSwODc9NIC0Ptm4RjjlHgpGfSPG3Qugf5WYnRmJzDRjfG5uQtvsb+bcXvddg1wV1v5Olv05JfVtE+LXFWDzoaZ3Y2Vv3yk0ZiLmSK7o9iuIYY57qVs0RkDQ/NTucCGklu57eIu7f1lfes0rr56qGrkGaanuI3insLG+54aOUOU7suVYvyzVHPSw90kgTm65ZfkcX1z/AGFZozJ/Z2d5zDWviw4iPvpnfioLS/TWsxKNjKwRhsby9uSJzDctLd5LjusVZjrllt/wcX1zvYTXa4vjUEZ33Hv/AAI5/wCST6M9wm72d5D0WtWrio20gbSmJsOwBcyTPkyZN5EoF7c9u5U/Dq808scsTgHxPY9hv8JhBF+rdvV9xLW698eWGljiffzy4SjLY3AaWDfw43XBBrTqQLbGlPbER6ngKPRz3GS02vt3/wCH30p1qz4jSPppoqdrXlhLmF+YZHteLAuI+DbvVFZLYgtdYgggg2IINwQRwIPOrnJrKnJ3QUg/uXHwu/cvg/T+Ykkw0lzxPk7d/i5SaSpV5b/8J/R7XRVQMDKqNlUALB5fspbfrODXNd22B6SVBaxtOf4YdCRAINiJQPfdoXbTJx5LbW2fXxXG/S+Um5jpt3N5PHbvB/73rpi023ESUdC//lw099nJKLFS6N5eYdevDPQ9pbU39BiChNPdZ8eJ0TqcUz43F8bw8yNcAWOudwAO8EjvUQ3TOn58MoSOjZMB+llPqXTFpvRW5WE0nXZkPovCr9OfEx+vs717lTwT+UcOmN3Pz5m27efctrwp2aCI9MbPHKLqk0GNUVXI2KDCYy8m5LS1mVo4uzNaMtum47+CvWH0oiiaxosGiwb8UXJDeJvYG178y38DTFTa2HN5SrmmmlqH5fg+1khCfZIunJyBqEtkIQVKAlslspJYI3HMJFXCYnOc0Eg3ba+7hxVUOrKLmqJfos/BX6yLL412bdbmpGxbxF22opcIoH5MY/lEn0GJPyYs+Uv+rb+K0GyQhfPVbPZPprt/tcDPjqxbzVLvqm+0kOrHoqj9SPbWhgJbKapZ7PEuu3+1uRm51YO+Vj6j/wDVJ+TB/wAqb9Qf9xaTZFk1SzlvZdexHa3L2M1/Jg/5S36k+2k/JjJ8pZ9U721plkWU1SzlvZdfxHa3IzE6sZflEf1bvaTTqxm+URfQf+K1CyWymqWct41+/nuRlv5Mp/08X0Xpp1ZVH6aHwf8AgtUslspqdrLeX4hfz3Iyc6tKrmlg8ZB9xMOrWs+PTfTk/wBta3ZFk1O0X4hfzXoZEdW1Z8an+sk/2006tq3pg+sf7C2CyLKanaL8Qvd3oY6dW9b/AFH1jvYUdjOhFVSxOllEeRgBcWvLjvcGjdbpctysofS+DaUFU0/oJHDtY0uHpaFjXg7apcGdvlC66knESYIyNSWB6PzVjnima1xYGl13hu517Wvx4FSuFYO3JeQXcRe17Af/AGvnHi8uHSSClLWmTISXNzbmEnJv4DeeveuXbqodX1bDt3qLiomiJ7z6HQKvH8y3ulj/ABTDoNXj+j37JYfbWjaJaZRVwDHWjn54ydzrc8Z5x1cR6VaLLp04SzWppbOLXjr9urRqSn97zEP4k1/yZ31kPtpp0Mrvkzvpxe2twsiyy1G3m/3yMfid3Jb/AHMN/idXfJn/AEo/aT6fQyte9rTA5gJAL3FuVo53Gx4BbdZFk1C3mx8Tu5L98yH0dwCKhiyRb3He+Q+c93SegdA5vEqWsnWSLdpSpUI59VTqc1bRpCSyeksspMYG2SJ9kJJIFsiyfZFljJkNsiyfZFkkDbIsn2S2UkoyyWydZLZSQMsiyfZFkkQNsiyfZFkkQMslsn2RZSSwNsiyfZFkkQMsiyfZCSWBlkJxCLJJIGWXPXxZopG8czHi3TdpFrLqsiyDYZBSzttvNuuxt3O4Eda+uFYLFXTvDuXkYHWY/Kbcq++x33yjf0+DKLkkAc27w3KwaFgGqkaeeG9rmxyvbxHP53OuBhqU7qpZ6zHVVLD1VUsjcZ0GBAfQAgsF+S8lwc3ddr7DM64NwOe+/mRo7p9JHK2DEALebt7EOBHDaN9BO4jnWmhtuAUBpPorFWtJ3Mltuktx6ngce3j6l1arFVD0rXp0M4NGJpuLQvqV0PpX7+yTcbw4BzSCCLgg3BB5wRxTrLJKHEqvBpTG8bSEG7os18oO/NE7mHo43AK0zA8ahrYtpTvzD4TTuew9D28xX1tYhV/LY8j438LVa+e2l7Gd1kJ9kll95NYYiydZJZAJZJZOISWVINSpUID6WS2QhYFCyWyEIULJbIQoUWyLIQgCyWyRCgFslAQhChZLZCFAFkWQhAFklkIVAlkWQhAFkyR4aCTuAFyeoJUIQyE2dI50e4Oe4gHgQXEi45uKl9CZfz8A+dspGkDhvLXburkoQuDYf9y8T1mLUYarw/Bo9kWSoXfPJkVi+HQvaTMwFhFnn4Q+K4EbxbeN3xlnWkOjk2FyNqKN+UXIzg2JvYiORnA8DvAINzwsEIWtiaE6XV0rpNzB3KlcVHQ3DRZdDdOW1zhDKzZz2J5O9jw0C5B+CeO434cVckIWWFuVV0TUY461TauxTsiREWQhbJpiWRZCEAlkIQq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QQEBQUDxQUFRQUFBQVFBQUFBQVFBUUFBUWFhQUFBQYHCggGBolHBQUITEhJSkrLi4uFx8zODMsNygtLisBCgoKDg0OGhAQGywkICQsLCwsLCwsNSwsLCwsLCwsLCwsLCw0LCwsLCwsLCwsLCwsLCwsLCwsLCwsLCwsLCwsLP/AABEIALcBEwMBIgACEQEDEQH/xAAcAAABBQEBAQAAAAAAAAAAAAAAAQIFBgcECAP/xABUEAABAwICBQcFCwYMBAcAAAABAAIDBBEFEgYHEyExIkFRYXGBkRQyobHSCCNCUlRykpPBwtEXJFNigqIVFjNDRGNkg6Oyw9M0hLPwJXN0lKTh4//EABoBAQEAAwEBAAAAAAAAAAAAAAABAgQFBgP/xAAzEQACAQICBQoGAwEAAAAAAAAAARECAwRREhQxobEFNEFCUmFxgZHRFSEiMsHwEyPhJP/aAAwDAQACEQMRAD8AWyLJbJbL1548RCWyEAiWyEKkFshCWygCyWySyAgHAIQEIQEqEIAQhCALIshKgEQlRZCCJE6yLIBLJLJySyFEsksnWRZAMsiydZFlQMISWT7IshT52RZPsksgGWRZOsiyFG2QnWQoBbIsnWS2QgyyWycevcp46Pxj+Uqo47+bn2YzgWu5vvnAG47l8rl+i39zPrbs13PtRXiEisg0YafNqoSOm4+xxSnQ+Q+ZLE7vcPUCvmsZZfW4mbwt5dUraArE7Q2o5jEf2neyvm7RGpHMw9j/AMQFlrVntIx1e72WQSUBTJ0Xqf0f77PxTHaOVI/mj3OZ7SyWItPrL1MXYuLqv0IpKpF2A1I4wv7rH1FfI4VOOMMn0Hfgqrtt9Zepi7Va6r9DjQuh1DKOMcn0HfgmOpnjix47Wu/BZaVOZjovI+SErhbju7U3MFlKJDQ4JbJGr6WVINsiydZJZQCWRZKhAJZInJLKgaiydZFkA2yLJyLIBtklk6yLIBhCLJ9kWQp87IIT7IsgGWSL6AIQSFkJbJbIQi8emyxgDi9zR3XufV6Uuv8AbeajuN+zqBv6A+Ox9JUdpW6z4/muPpCldfe+SiJ3+9z8OAuYTa/j4rz+NrdV+pZQv31PQ4KjQsUPOX+PwZJsW9A8ECMDhu7CR6l9CEi1Dbk+jKqRvmySjskePtX3ZjNS3zampHZPKPvLiQhSVj0nrm+bW1Y/5iU+guXUzTfEWjdW1Fut4PrCgFv3uf2f+GTddXJ6IYQhIMnj1i4n8GtkP7MLvWxdEetHFG/0sHqdBTn1MC0P3QOGA0tNO1ouyZ0biAByZWE77dcTfFWLVrgNO7CKMzQQvLos5L4mOJ2jnO3kj9ZSSx0GSx628TH85Ce2Bv2EL7Ra4cRaSbUxv0xSei0m5ffXlgkVLXQup444o5afzI2NY3PHI7M6zQBch8fgobVVgkdbikUVQwPiDJZJGG9nBrC1oNv1nsPcggmo9dFdflQ0buxszf8AUK6Wa6Z/hUdMexzx6wVZ9ZWrqjiw2eaip2xywgSXa55uxrhtQQXEeZmPcsTwaFklTAyUXjfPCx4BIJY6RrXAEcNxO9JJoo0c65L+fh0B/vbeuJKdbkDwRJhbBcWuyWMnuvCF36ztW9FQYfJUUrZGvY+IcqVz25XyNYdzvnKL1Y6tIsTpH1FU+ZgMpZEIiwXawAOcczTflEj9kqqp5h0LZB9cP1l0EYIdQTOub3c+FxHYdy7BrNwo+dQ1I+bk+yUKAo9BqWfHJsOinmEUcbvfDs3PMrAwvbuaBlGZw4Xu0q2yaiYvg1so7YmH1ELL+SrMx/hoyOVmsLBXedT1jO3N92Yr6nTLA3Dc6pYeksmNu7es+1h6IfwTUsh2u1bJEJA8syb87mltrnhlBv8ArKrtCqvXOip+pi7Ft7aV6I2tuk+CH+mVDe2KTd/gldjMbwR3m15Hzg4euMLH9E9HJcSqfJ6dzGvyOfeQuDbMtfe0E35Q5lKaYav6vC4mS1Jhcx79mDE97rOLS4Zg5gsCGnwWdOJurrP1MasLZfVXp7Goirwk+biMXfIweuy+kTMOf5uJ03fLD7a8+ppA6Fnrl/tGGo2OyejGYNTu8yup3djoz6pF9hotm8yohd3/AIErzZkHQPBGQdA8Flr9/PcjH4dYy3v3PSX8UJj5r4j+072VHYxg8lI1rpstnvDG5STyiCQOHQ0rAY5C3zXOHY5w9RVo0TqnGSHM5zrSObynF3EC3H5y+lHKF3SScbUfKvk21otqZSZoySydZFl3DhDbJLJxRZANshOSIAslslSqAq+l45UfzXesKU12uLm0hJ3jaC1uYxU7r37VH6XcY/mv+xS2uiL8zoX87iST0kwR7/3R4LzuK5xc8uCPSYbm1rz4syQpqcU1a5siJEpSIUF6H1EMthN/jVEx8MrfurzwvR+pFlsGhPxpZz/jOH2KMqOPS8+XaO1R+FDJMezySqcD4sYfFTeHy+SYbhcZ3Emhh7XOYL+kFV3VnIKuDGKR5uDV1QsfiVOdnhdj/FdWtmq8niwtoNsuI0x/ZiBv6wgIb3RFJeGjm+LJLF9Yxrx/0T4qH9z3R5qyql/RwNYP72S/+irxrxpNphEjrb4poZB1Xfsz6JCoj3PdHlo6mW2+SoDAelsUbT65HKdA6S7YXWtq5MRp5N7Y5tiR0xyU0RPpdIF5eq6Z1JUvjf59PMWk8N8L7X78t+9bhq/q5Bj2KseyRrJnl7HOY4NOwkMYyuIsbtffdzBUHXnhOwxN8gHJqYmyjoztGzeB9Bp/bV6RtRsWtOkdPg9UyMZnFsbmgcSWyxuAHguqljjwbCQHebSU5c63w3tbmdbrc8nvcu1le0UDZ3jMxtO2dwtckNjEm4c53blEazMLdXYTOyndc5WTMDd4lEbhLk68wbu67KF7zFtUtc52OwPkN3zOqM56XyRSPce9wWm67MeqqGCmko5nQ5pXsflDDmuzM2+dp4ZT4rGtX9Rs8VonD5TE3ukOQ+h69O446lbFmr9gIg4b6jJsw47hvfuB4hGRHlXHtIamvc19ZKZXMaWtJbG2zSbkchovv6VGBaXrqFEX0jsONKQWziXyUwkXBiLC8R9r7X6CszVBqHufKbNiE8n6OmLe+SRlv8hWp6eYeMRwuriYLvZnLRz7andnaO/KB2PVD9zrTf8AGydOwjHaNo4/5mq26BYrnxHF6c/zdWJW9j2CNwHYYR9JRlR5rBSKe06wfyLEamACzWyF0fRs5OXHbsDgP2SoAqkBCEiFBTejb7Ov8WRh8b+yoNSWCu5Th+qHfRI9pRuFJlSpcM2QhJZNpn5mNd0tafEAr6EL1icqTxrUOBiLJ1kWVIMQn2QoBAEWTrJbICs6WjfF2P8AuqY1um+EYaT8aMeNMT9iitLW8qH9v7iktZ2Y4FhxdzSwgfN8mltfwC87jOcV+XBHpsHzW358WZGU1OTStc2BCkSlIhQXpnU/Hlwak6xK76U8hXmZXnANatbRU8dPCymMcTcrc8chda5PKIkAJ3nmUYW0sWp6vyY3XRc03lB/aiqCR6HvXV7oqqLRRNHH84k727ID1lZlgekUlJXNrIw0yB8ry03yEyh4cDY3tyzbfzBdunOmUmLSRPmjZHsmOYAwuIOcgknN2BCnoHTmHynB6oDfmpXyN7Ws2jfS0Lg1O0mywamvxk2kp/bkcW/u5VnFFrlkZTMgfRseGwthLtu5pcAwMLiNmbX42T8F1w+TUcVM2jvsoGwh/lFrlrMuct2XOd9rpAk0qj1m4ZM9kcdVdz3NY0GGdt3OIa0XcwAbyN6rmv8AwnaUMVQBvp5crj/VzWaf3xF4rBIyW2ymxFrEcQRwI71r2kOtumrqGamlpp2uliLcwMRaJLXa7zgbB4B7lIEmk6J+/wCC0wO/PQxtP1IaVX9RukXlWHCCQ3lpMsZ6TEReE9wDmfsKs6F62qajoIKeeGoc+FmQujERYQHHLbNIDwI5lRtX+lAw3EGzHNsXZ2TNAu4xON2kC/nNcGnuI50gSSOm2CfwXjbC0WhdPDUw9AYZQ5zR81wcLdGVbDrgonT4PUNjY57w6FzWsaXOOWZl7NG87rrONa2mOH4rSM8ndKKmF9480Tm3a+wkYXcAPNd2sCv1PrbwsgZqh4Nhe8E/G2/eGIEed6nDZoxmlhmYOdz4pGDfw3uAC5FumszTnD67Cp4aepDpXGJzGGOVpJZMxxF3MA80OWFqg3/3P9Nlw2V5/nKp9uxkcbfWHK14ToXBS181bE+baz59o1z2mM7RwebNy3Fi0W3qqaptI6KlwqCOerpo5M0znsfMxrhmleW3BO45cqyJ+mlaypMrauqLWzGQM8omyOaJMwZkzWykbrWtZQF890LhGWamqmjc9joHn9ZhL4/EOk+isfXpDWeYMQweYwyxOdG1tTGA9hN4xmcAAb3MZeO9ebyqBCkSoQoi7cId76AfhNc390kekLiXThrrTR/PaPEgfao9hVtNhwB+amiP6tvokt+xSFlDaIH82A+K97fTf7ym7L0mGq0rND7keVxdOjfrXe+IyySyfZFl95NcZZCfZCSQbZFk6yWySUrelnGI/P8AWzgu7WCXPwCjJzBrX03ENyuvDLym23/CA39C49LbAwki4BdcXtccm4vzKW075WjdKRwHk5PdmZ63DwXn8Zzivy4I9Jg1/wAtHnxZjRTSrzqhwSnrcQfFVxiRgppHhpLhZzZIgDdpB4Od4rXp9VuFvFvJbdbZZ2n0PWtJtJM8zlIti0w1NZGOlwx73loJNPKQXOA5opLDf1O49Kx2W4B5iL7iLEEcxB4IUEL0BWapsNFM57GShwhc9p28hGYMuNxPSsp1YYDDiNc2Cpz5HQyP5DspzNy2324WJQFVSL0I/Uth54OqR2StPrYqBrW0BgwmGGSmfM/aSOY4SlhAswuFsrR0FQGdIW3UWpWllhjkFTUjOxj+EJHKaDu5HWvjiWpKKOKR7KuUljHuAdGyxLWkgEi3QgMXQrzq71ffwxDLIKjYmOQMy7LaXBYHB184txI7lZ3aiZOauZ30zv8AdQGPoVkl0Qe3Fv4N2rM+0EYlLSGXMQlBy3vwICtsmo+s+DUUx7dq37pVBlqFZ9KdAq3Dm56mMGK4G1idnjBPAO3At7SAOtc+imh9TiZlFIIyYcheJH5P5TPly7jfzHehAV9Ir4/VFig/moj2Ts+2yrVRo3Ux1nkTo/znM1ojD2G5cwPaA++XzTfioWSIuhT+NaGV1FFtaqmfHGCGl5dG4Au3AHI42uo7CsGnq3llLE+VzW5nNYLkNuBe3RcjxQEflHQELtxPC5qV+zqYnxPyh2WRpa7KSQHAHmu0+C47IWREhUp/F6ry5/JKrLxzeTzZbdN8qjCgkROjflId8Ug+BumZx0jxS8QoDW9DjunbwtLe1rWuLcP2VY7Ko6DTAvfY3zxRPPbbf6XK4WXdwFU2KfPied5SpjE1d8Pchtkiciy3DQG2QnWSpIGWQnIsgK1pkOTF2v8AUFJaTz59GWC25ohN+sVeQhR+mfmRfOd6h+C+uIOz6OSCzuQ1tjbkW8vBcL85830rg4vnFXguCPSYRxhKPF8WRmop1sWPXSzD9+E/Yr1rwxSelpqV9NNJC41BBMb3NuNm42dbc4XHA7lQNSLrYu3rgmH+U/Yrt7oIfmNMf7UPTDL+C1XtNtbCV1SaaPxKCRlSQaiAtzOAA2kb75HkDcHXa4G27cDuvZZjrvwMU2IufGLMqo9rYcNoCWy27eS7teV2ahJiMTkbzOpZCR1tlisfSfFTfuiIhaidz/nDe47I/YnSOg1OhdtKKM/Hp2/vRD8V5+1IPti8H60Uw/wy77q3vRN2bDqQ/GpKc+MLV591SHJjdIP1p2//AB5ggNS1145U0VPTPo5nRF0zmOLcu8ZC4A5gfirFMd0oq65jWVk7pWsdmaHNjFnEFt7taDwJXqLGcEp61gZVxMla12ZrXi4DrEXHXYlY9rq0VpaGCmfSQNiL5XsflzbxkzC4J6iiK5NU0fnLsKp3sNnGiic07jZ2waQbHrWDN1rYo5lnzscHNsbwQi4cLHzWjpW6avyHYRRX3g0kIPdGAVA4lqowwQyFkDmubG8tInn3ENJG4v377IQrvudpPe61nQ6B3i2QfdX21laxqzDsQMFOIDHso3jaRuc67733h452qM9zpJ77WDpip3eDpfaWi6T6v6LEZttVNkMgY1l2SOZyWkkbhu+EUKYXg+PyVeO01VOGCSSrpg4RgtZ8CEWBJI3Ac/St8090kdhlGalsYlLZI2FhcWCzza+YA25uZYNpBhMeH482GDNs4qmjczMczrO2Mhu7n3uctv1qYPLWYXNDTM2kpfC5rAWgnLKwu3uIHm3PHmUYR2aM41DjFBtNn73KHxSxPs6xHJewnnFjcHoI4LONR1P5NiOJU177PkXPE7CaSO58VctWuCuwnCyK4tjdnknlu4FsTSGiznDduawE23XPOqDqexTb49WSC4bUR1UoB48qpje0HucUBdtO9ZTcKqmwPpnS5oWyh7ZQ3znvblylp4bPjfnWUT6TNrtIKWrjY6IOqKNpa4hx5L2RuNx0ha1rA1dNxaaOUzmF0cZjsIw8OGYuBPKFuJWKaT4B/A+JRxOk2gjME20yZLjPmPJzHhlPOqiHpPSPCG1tJNTSebLG5t/iu4seOsODT3LD9SLHU+NSRSjK8QVET29D45Iy4eLCtzxrE20rGySeYZYo3H4u2eI2nszPbfqus/xPCPJNKaSoYPe61kzXnmEzIHB3ZcNiPWcyiKVT3QlPaupn/Hpi36uRx/1FYdSWhcbIG19QwOlluYA4XEUYJGdo+O6xN+YWtxKj/dGw/wDBSDmFS09vvTm+py1DCAKfDYcg3RUjC0fMhBHqVIRuO6xsPopjDUTnaNtnayOSTJfmeWggHq4rOdU9Ww6Q12ycHRTNqnsI4Ob5Qx7Dv/Vc5ZJLO6RxfIS57yXvceLnOOZzj2klXTUzUZMZpx+kbNH4xOePSwIVm/Yzi9DTOa2skp4nPF2iXI3MAbEjMvOutF0DsVnfSPifFIInNMLmuZfZta4DLuBu0m3WtP11aJ1Ve+lfRQmXZtmbJZ8bS3MYyzz3C/B/DoWKY1g09FLsquMxSZQ/K4tN2uJAcC0kcWnn5kCLloFL75DawzU72ntZI5oPhGD3q/2WXaBz2mgF+D5Gdgc0m3i661Ky6/J1X9bXf7HE5Vpi6nmlxY2yLJyLLoHMGoSoQg2yLJ1kWSQVvTQciL55/wAqmIm30VqOoSHwmDlFaaD3uO/xz/kNlK4Uc2jFaPitqPQGvXBxnOH4I9LgeaU+L/JS9TL7YzD1smH+G4/YtB90A3/w6A9FY3/oTrNdU07Y8YpnPcGt9+BLiABeCTiSvQeI+R1LA2pNNKwODg2UxPaHAEB1nXF7E7+srXe02EZZqBwR+eese0hhZsYifhkuDpC3pAyMF+m/Qub3QWIB1TSwA74opJHjo2rmhvfaJ3ir7pJrEoMPiIjkjmkaLRwU7mnfzBzm8mNvb3A8F54xrFZKyoknqDeSV2Z1twG6zWtHM0AADqChT07oA++FUJ/slOPCNo+xYLq+5GP046KmZv7krVuWrSS+EUP/AKdg+ju+xYZozydIo+rEJR4yyN+1AzUdfFxhkZaSC2qjNwSDvjlHEdqwKWoe8APe9wG8BznOAPSASvQevNl8IceieE+LiPtXnhBB6g1XPzYPRdUIH0XOb9i88VukFY2WRvldVYPkbbyia1g4i1sy37U+6+C0nVth4VEoXnbSBmWsqR0VNQPCV6A0P3Pslq6ob00wP0ZWj76kdd+N1VLWU/k1RNE18BJbHI5jS5sjrkgGxNiPBQeoV9sVeOmkl9EkJWxaT6GUmJOY6sjc90YLWFsj2WDiCRySL7wEB5iqcUllnE9RI6SQOYS95u4hhFrnqAXqzSDExS00k582INe/df3sObtLDpy5lgeuLRSnwySBtI1zWyxSlwc9z+UxzRuLju3OW06ZnPg1Wemhmd/glyAidcWDmswp7oiSYCJwGk5XsaOWCB53JJcOtoWWakZcuMR/rQzt/dDvurUtT2OeWYWxkhzPp/eHg77sA96JvxBYQOstKzrRzBjhmlEUG/IJZdkemGWCUx7+e18pPS0oC9639LarDBSuoywCUzCTOzPvbsyy28W4vWG6V6QzYjKZ6rJtNmI+Q3KMrcxG6538or0jpzobHi0cTJpJI9k8vaYw0k3blIOYHcsY1m6v48JjhfFNJKJnvYRI1oy5Wgi2Xv8ABCmuaym7bAqk8bwMk+i5kl/QmaG4gMXw6kncQZ6eVmc84mi5EhPz43k/3gT6o+UaOE88mF5u801/Ws01D6QbGsfSvPIqW5mdAmjBNh85mb6DUIWf3Q0N6Kmd0VJb9OGQ/cV20NqhVYXSuPCSmja63xgzI8eIcq3r1gzYQXfo6iF3Zcuj++q3qJ0sa0OoJ3AEuMlMSdxzb5Ih13u8dN3dCFMgrqJ1PLJDILPie6Nw/WYS0+pTWryo2eLUTv7RG36z3v762PWNqvbiMpqKV7YpyAJA8HZy2Fg4lu9rrAC9jcAbudZZjWik2C1dC6ofG5z5WSjZ5i1uyljuMzgL8QeCEk3jTfSxmFQMmljfI18oitGWgglj3AnNutyCsD1maVRYrVRzwRyR5YRG4SZbkte9wIyk7uWtz1m6NyYlQGCnLBIJY5G7QlreSSDvAPM48ywjSrV/WYbCJqoRbNzxHeOQuOYhxFwWjdySgObRF+V7COLZ4yew2H2FbFZYfgb8pfboafok/itwYbgHpF/FdHk6r714HL5Vp+x+P49xLIsn2SFdSTjjbJE5CECyLJ1ktlJLBWdNx7zH/wCZ91yntAKLyrCKumDsrpnTx5rXDM8LGhxHPx4c9ioPTrdTsP8AWt9LXLJ6yozyFwva+7fzDcP++tcPG/K+33I9Jyf88Kl3s1J+pCb5ZCe2F/tL4v1IVA4VFOe2OQfis0ZVyN82SQdkjx6ivszF6kcKioHZPL7S1tNGxoVZl/dqXrPgzUp7TMP9Mr4P1O4gPh0p7JJv9pUwY9VjhV1X/uJvaQ7H6w8auqPbUTe0rpomhVmW4apcRB5Lqa442meLf4aYdVGJtNw2G4NwWz2N+m5A3qqw6QVjDdtVUgj+vl9pSDNPMSbwrZu/I71tTTQ0KsyYqNW+LkWcwvHR5S0g24bnOsuF+rbFB/RD3TU5/wBRfD8oOJ/LJPoxewvoNZGKfK3fVU/+2mlSNCvuOum0YxuFoZCysjaLkMjqgxoubmzWy2G8kqOm0KxIuLn0sznOJLnEsc5ziblxOYkkm5uu2LWhibf6Q13U6GG3oaF9RrWxIfDhP9w37CrpUd5NG53HFh2AYrSP2lPBUxPyludgs7KbEi9+G4eCkzimPt+FiHdE5/qYUz8rGIc/k57YT7SItadY0ktiowTckiB4JJ4kkSJNBIu9xF44zFK0t8tirZSwODc9NIC0Ptm4RjjlHgpGfSPG3Qugf5WYnRmJzDRjfG5uQtvsb+bcXvddg1wV1v5Olv05JfVtE+LXFWDzoaZ3Y2Vv3yk0ZiLmSK7o9iuIYY57qVs0RkDQ/NTucCGklu57eIu7f1lfes0rr56qGrkGaanuI3insLG+54aOUOU7suVYvyzVHPSw90kgTm65ZfkcX1z/AGFZozJ/Z2d5zDWviw4iPvpnfioLS/TWsxKNjKwRhsby9uSJzDctLd5LjusVZjrllt/wcX1zvYTXa4vjUEZ33Hv/AAI5/wCST6M9wm72d5D0WtWrio20gbSmJsOwBcyTPkyZN5EoF7c9u5U/Dq808scsTgHxPY9hv8JhBF+rdvV9xLW698eWGljiffzy4SjLY3AaWDfw43XBBrTqQLbGlPbER6ngKPRz3GS02vt3/wCH30p1qz4jSPppoqdrXlhLmF+YZHteLAuI+DbvVFZLYgtdYgggg2IINwQRwIPOrnJrKnJ3QUg/uXHwu/cvg/T+Ykkw0lzxPk7d/i5SaSpV5b/8J/R7XRVQMDKqNlUALB5fspbfrODXNd22B6SVBaxtOf4YdCRAINiJQPfdoXbTJx5LbW2fXxXG/S+Um5jpt3N5PHbvB/73rpi023ESUdC//lw099nJKLFS6N5eYdevDPQ9pbU39BiChNPdZ8eJ0TqcUz43F8bw8yNcAWOudwAO8EjvUQ3TOn58MoSOjZMB+llPqXTFpvRW5WE0nXZkPovCr9OfEx+vs717lTwT+UcOmN3Pz5m27efctrwp2aCI9MbPHKLqk0GNUVXI2KDCYy8m5LS1mVo4uzNaMtum47+CvWH0oiiaxosGiwb8UXJDeJvYG178y38DTFTa2HN5SrmmmlqH5fg+1khCfZIunJyBqEtkIQVKAlslspJYI3HMJFXCYnOc0Eg3ba+7hxVUOrKLmqJfos/BX6yLL412bdbmpGxbxF22opcIoH5MY/lEn0GJPyYs+Uv+rb+K0GyQhfPVbPZPprt/tcDPjqxbzVLvqm+0kOrHoqj9SPbWhgJbKapZ7PEuu3+1uRm51YO+Vj6j/wDVJ+TB/wAqb9Qf9xaTZFk1SzlvZdexHa3L2M1/Jg/5S36k+2k/JjJ8pZ9U721plkWU1SzlvZdfxHa3IzE6sZflEf1bvaTTqxm+URfQf+K1CyWymqWct41+/nuRlv5Mp/08X0Xpp1ZVH6aHwf8AgtUslspqdrLeX4hfz3Iyc6tKrmlg8ZB9xMOrWs+PTfTk/wBta3ZFk1O0X4hfzXoZEdW1Z8an+sk/2006tq3pg+sf7C2CyLKanaL8Qvd3oY6dW9b/AFH1jvYUdjOhFVSxOllEeRgBcWvLjvcGjdbpctysofS+DaUFU0/oJHDtY0uHpaFjXg7apcGdvlC66knESYIyNSWB6PzVjnima1xYGl13hu517Wvx4FSuFYO3JeQXcRe17Af/AGvnHi8uHSSClLWmTISXNzbmEnJv4DeeveuXbqodX1bDt3qLiomiJ7z6HQKvH8y3ulj/ABTDoNXj+j37JYfbWjaJaZRVwDHWjn54ydzrc8Z5x1cR6VaLLp04SzWppbOLXjr9urRqSn97zEP4k1/yZ31kPtpp0Mrvkzvpxe2twsiyy1G3m/3yMfid3Jb/AHMN/idXfJn/AEo/aT6fQyte9rTA5gJAL3FuVo53Gx4BbdZFk1C3mx8Tu5L98yH0dwCKhiyRb3He+Q+c93SegdA5vEqWsnWSLdpSpUI59VTqc1bRpCSyeksspMYG2SJ9kJJIFsiyfZFljJkNsiyfZFkkDbIsn2S2UkoyyWydZLZSQMsiyfZFkkQNsiyfZFkkQMslsn2RZSSwNsiyfZFkkQMsiyfZCSWBlkJxCLJJIGWXPXxZopG8czHi3TdpFrLqsiyDYZBSzttvNuuxt3O4Eda+uFYLFXTvDuXkYHWY/Kbcq++x33yjf0+DKLkkAc27w3KwaFgGqkaeeG9rmxyvbxHP53OuBhqU7qpZ6zHVVLD1VUsjcZ0GBAfQAgsF+S8lwc3ddr7DM64NwOe+/mRo7p9JHK2DEALebt7EOBHDaN9BO4jnWmhtuAUBpPorFWtJ3Mltuktx6ngce3j6l1arFVD0rXp0M4NGJpuLQvqV0PpX7+yTcbw4BzSCCLgg3BB5wRxTrLJKHEqvBpTG8bSEG7os18oO/NE7mHo43AK0zA8ahrYtpTvzD4TTuew9D28xX1tYhV/LY8j438LVa+e2l7Gd1kJ9kll95NYYiydZJZAJZJZOISWVINSpUID6WS2QhYFCyWyEIULJbIQoUWyLIQgCyWyRCgFslAQhChZLZCFAFkWQhAFklkIVAlkWQhAFkyR4aCTuAFyeoJUIQyE2dI50e4Oe4gHgQXEi45uKl9CZfz8A+dspGkDhvLXburkoQuDYf9y8T1mLUYarw/Bo9kWSoXfPJkVi+HQvaTMwFhFnn4Q+K4EbxbeN3xlnWkOjk2FyNqKN+UXIzg2JvYiORnA8DvAINzwsEIWtiaE6XV0rpNzB3KlcVHQ3DRZdDdOW1zhDKzZz2J5O9jw0C5B+CeO434cVckIWWFuVV0TUY461TauxTsiREWQhbJpiWRZCEAlkIQq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QEBQUDxQUFRQUFBQVFBQUFBQVFBUUFBUWFhQUFBQYHCggGBolHBQUITEhJSkrLi4uFx8zODMsNygtLisBCgoKDg0OGhAQGywkICQsLCwsLCwsNSwsLCwsLCwsLCwsLCw0LCwsLCwsLCwsLCwsLCwsLCwsLCwsLCwsLCwsLP/AABEIALcBEwMBIgACEQEDEQH/xAAcAAABBQEBAQAAAAAAAAAAAAAAAQIFBgcECAP/xABUEAABAwICBQcFCwYMBAcAAAABAAIDBBEFEgYHEyExIkFRYXGBkRQyobHSCCNCUlRykpPBwtEXJFNigqIVFjNDRGNkg6Oyw9M0hLPwJXN0lKTh4//EABoBAQEAAwEBAAAAAAAAAAAAAAABAgQFBgP/xAAzEQACAQICBQoGAwEAAAAAAAAAARECAwRREhQxobEFNEFCUmFxgZHRFSEiMsHwEyPhJP/aAAwDAQACEQMRAD8AWyLJbJbL1548RCWyEAiWyEKkFshCWygCyWySyAgHAIQEIQEqEIAQhCALIshKgEQlRZCCJE6yLIBLJLJySyFEsksnWRZAMsiydZFlQMISWT7IshT52RZPsksgGWRZOsiyFG2QnWQoBbIsnWS2QgyyWycevcp46Pxj+Uqo47+bn2YzgWu5vvnAG47l8rl+i39zPrbs13PtRXiEisg0YafNqoSOm4+xxSnQ+Q+ZLE7vcPUCvmsZZfW4mbwt5dUraArE7Q2o5jEf2neyvm7RGpHMw9j/AMQFlrVntIx1e72WQSUBTJ0Xqf0f77PxTHaOVI/mj3OZ7SyWItPrL1MXYuLqv0IpKpF2A1I4wv7rH1FfI4VOOMMn0Hfgqrtt9Zepi7Va6r9DjQuh1DKOMcn0HfgmOpnjix47Wu/BZaVOZjovI+SErhbju7U3MFlKJDQ4JbJGr6WVINsiydZJZQCWRZKhAJZInJLKgaiydZFkA2yLJyLIBtklk6yLIBhCLJ9kWQp87IIT7IsgGWSL6AIQSFkJbJbIQi8emyxgDi9zR3XufV6Uuv8AbeajuN+zqBv6A+Ox9JUdpW6z4/muPpCldfe+SiJ3+9z8OAuYTa/j4rz+NrdV+pZQv31PQ4KjQsUPOX+PwZJsW9A8ECMDhu7CR6l9CEi1Dbk+jKqRvmySjskePtX3ZjNS3zampHZPKPvLiQhSVj0nrm+bW1Y/5iU+guXUzTfEWjdW1Fut4PrCgFv3uf2f+GTddXJ6IYQhIMnj1i4n8GtkP7MLvWxdEetHFG/0sHqdBTn1MC0P3QOGA0tNO1ouyZ0biAByZWE77dcTfFWLVrgNO7CKMzQQvLos5L4mOJ2jnO3kj9ZSSx0GSx628TH85Ce2Bv2EL7Ra4cRaSbUxv0xSei0m5ffXlgkVLXQup444o5afzI2NY3PHI7M6zQBch8fgobVVgkdbikUVQwPiDJZJGG9nBrC1oNv1nsPcggmo9dFdflQ0buxszf8AUK6Wa6Z/hUdMexzx6wVZ9ZWrqjiw2eaip2xywgSXa55uxrhtQQXEeZmPcsTwaFklTAyUXjfPCx4BIJY6RrXAEcNxO9JJoo0c65L+fh0B/vbeuJKdbkDwRJhbBcWuyWMnuvCF36ztW9FQYfJUUrZGvY+IcqVz25XyNYdzvnKL1Y6tIsTpH1FU+ZgMpZEIiwXawAOcczTflEj9kqqp5h0LZB9cP1l0EYIdQTOub3c+FxHYdy7BrNwo+dQ1I+bk+yUKAo9BqWfHJsOinmEUcbvfDs3PMrAwvbuaBlGZw4Xu0q2yaiYvg1so7YmH1ELL+SrMx/hoyOVmsLBXedT1jO3N92Yr6nTLA3Dc6pYeksmNu7es+1h6IfwTUsh2u1bJEJA8syb87mltrnhlBv8ArKrtCqvXOip+pi7Ft7aV6I2tuk+CH+mVDe2KTd/gldjMbwR3m15Hzg4euMLH9E9HJcSqfJ6dzGvyOfeQuDbMtfe0E35Q5lKaYav6vC4mS1Jhcx79mDE97rOLS4Zg5gsCGnwWdOJurrP1MasLZfVXp7Goirwk+biMXfIweuy+kTMOf5uJ03fLD7a8+ppA6Fnrl/tGGo2OyejGYNTu8yup3djoz6pF9hotm8yohd3/AIErzZkHQPBGQdA8Flr9/PcjH4dYy3v3PSX8UJj5r4j+072VHYxg8lI1rpstnvDG5STyiCQOHQ0rAY5C3zXOHY5w9RVo0TqnGSHM5zrSObynF3EC3H5y+lHKF3SScbUfKvk21otqZSZoySydZFl3DhDbJLJxRZANshOSIAslslSqAq+l45UfzXesKU12uLm0hJ3jaC1uYxU7r37VH6XcY/mv+xS2uiL8zoX87iST0kwR7/3R4LzuK5xc8uCPSYbm1rz4syQpqcU1a5siJEpSIUF6H1EMthN/jVEx8MrfurzwvR+pFlsGhPxpZz/jOH2KMqOPS8+XaO1R+FDJMezySqcD4sYfFTeHy+SYbhcZ3Emhh7XOYL+kFV3VnIKuDGKR5uDV1QsfiVOdnhdj/FdWtmq8niwtoNsuI0x/ZiBv6wgIb3RFJeGjm+LJLF9Yxrx/0T4qH9z3R5qyql/RwNYP72S/+irxrxpNphEjrb4poZB1Xfsz6JCoj3PdHlo6mW2+SoDAelsUbT65HKdA6S7YXWtq5MRp5N7Y5tiR0xyU0RPpdIF5eq6Z1JUvjf59PMWk8N8L7X78t+9bhq/q5Bj2KseyRrJnl7HOY4NOwkMYyuIsbtffdzBUHXnhOwxN8gHJqYmyjoztGzeB9Bp/bV6RtRsWtOkdPg9UyMZnFsbmgcSWyxuAHguqljjwbCQHebSU5c63w3tbmdbrc8nvcu1le0UDZ3jMxtO2dwtckNjEm4c53blEazMLdXYTOyndc5WTMDd4lEbhLk68wbu67KF7zFtUtc52OwPkN3zOqM56XyRSPce9wWm67MeqqGCmko5nQ5pXsflDDmuzM2+dp4ZT4rGtX9Rs8VonD5TE3ukOQ+h69O446lbFmr9gIg4b6jJsw47hvfuB4hGRHlXHtIamvc19ZKZXMaWtJbG2zSbkchovv6VGBaXrqFEX0jsONKQWziXyUwkXBiLC8R9r7X6CszVBqHufKbNiE8n6OmLe+SRlv8hWp6eYeMRwuriYLvZnLRz7andnaO/KB2PVD9zrTf8AGydOwjHaNo4/5mq26BYrnxHF6c/zdWJW9j2CNwHYYR9JRlR5rBSKe06wfyLEamACzWyF0fRs5OXHbsDgP2SoAqkBCEiFBTejb7Ov8WRh8b+yoNSWCu5Th+qHfRI9pRuFJlSpcM2QhJZNpn5mNd0tafEAr6EL1icqTxrUOBiLJ1kWVIMQn2QoBAEWTrJbICs6WjfF2P8AuqY1um+EYaT8aMeNMT9iitLW8qH9v7iktZ2Y4FhxdzSwgfN8mltfwC87jOcV+XBHpsHzW358WZGU1OTStc2BCkSlIhQXpnU/Hlwak6xK76U8hXmZXnANatbRU8dPCymMcTcrc8chda5PKIkAJ3nmUYW0sWp6vyY3XRc03lB/aiqCR6HvXV7oqqLRRNHH84k727ID1lZlgekUlJXNrIw0yB8ry03yEyh4cDY3tyzbfzBdunOmUmLSRPmjZHsmOYAwuIOcgknN2BCnoHTmHynB6oDfmpXyN7Ws2jfS0Lg1O0mywamvxk2kp/bkcW/u5VnFFrlkZTMgfRseGwthLtu5pcAwMLiNmbX42T8F1w+TUcVM2jvsoGwh/lFrlrMuct2XOd9rpAk0qj1m4ZM9kcdVdz3NY0GGdt3OIa0XcwAbyN6rmv8AwnaUMVQBvp5crj/VzWaf3xF4rBIyW2ymxFrEcQRwI71r2kOtumrqGamlpp2uliLcwMRaJLXa7zgbB4B7lIEmk6J+/wCC0wO/PQxtP1IaVX9RukXlWHCCQ3lpMsZ6TEReE9wDmfsKs6F62qajoIKeeGoc+FmQujERYQHHLbNIDwI5lRtX+lAw3EGzHNsXZ2TNAu4xON2kC/nNcGnuI50gSSOm2CfwXjbC0WhdPDUw9AYZQ5zR81wcLdGVbDrgonT4PUNjY57w6FzWsaXOOWZl7NG87rrONa2mOH4rSM8ndKKmF9480Tm3a+wkYXcAPNd2sCv1PrbwsgZqh4Nhe8E/G2/eGIEed6nDZoxmlhmYOdz4pGDfw3uAC5FumszTnD67Cp4aepDpXGJzGGOVpJZMxxF3MA80OWFqg3/3P9Nlw2V5/nKp9uxkcbfWHK14ToXBS181bE+baz59o1z2mM7RwebNy3Fi0W3qqaptI6KlwqCOerpo5M0znsfMxrhmleW3BO45cqyJ+mlaypMrauqLWzGQM8omyOaJMwZkzWykbrWtZQF890LhGWamqmjc9joHn9ZhL4/EOk+isfXpDWeYMQweYwyxOdG1tTGA9hN4xmcAAb3MZeO9ebyqBCkSoQoi7cId76AfhNc390kekLiXThrrTR/PaPEgfao9hVtNhwB+amiP6tvokt+xSFlDaIH82A+K97fTf7ym7L0mGq0rND7keVxdOjfrXe+IyySyfZFl95NcZZCfZCSQbZFk6yWySUrelnGI/P8AWzgu7WCXPwCjJzBrX03ENyuvDLym23/CA39C49LbAwki4BdcXtccm4vzKW075WjdKRwHk5PdmZ63DwXn8Zzivy4I9Jg1/wAtHnxZjRTSrzqhwSnrcQfFVxiRgppHhpLhZzZIgDdpB4Od4rXp9VuFvFvJbdbZZ2n0PWtJtJM8zlIti0w1NZGOlwx73loJNPKQXOA5opLDf1O49Kx2W4B5iL7iLEEcxB4IUEL0BWapsNFM57GShwhc9p28hGYMuNxPSsp1YYDDiNc2Cpz5HQyP5DspzNy2324WJQFVSL0I/Uth54OqR2StPrYqBrW0BgwmGGSmfM/aSOY4SlhAswuFsrR0FQGdIW3UWpWllhjkFTUjOxj+EJHKaDu5HWvjiWpKKOKR7KuUljHuAdGyxLWkgEi3QgMXQrzq71ffwxDLIKjYmOQMy7LaXBYHB184txI7lZ3aiZOauZ30zv8AdQGPoVkl0Qe3Fv4N2rM+0EYlLSGXMQlBy3vwICtsmo+s+DUUx7dq37pVBlqFZ9KdAq3Dm56mMGK4G1idnjBPAO3At7SAOtc+imh9TiZlFIIyYcheJH5P5TPly7jfzHehAV9Ir4/VFig/moj2Ts+2yrVRo3Ux1nkTo/znM1ojD2G5cwPaA++XzTfioWSIuhT+NaGV1FFtaqmfHGCGl5dG4Au3AHI42uo7CsGnq3llLE+VzW5nNYLkNuBe3RcjxQEflHQELtxPC5qV+zqYnxPyh2WRpa7KSQHAHmu0+C47IWREhUp/F6ry5/JKrLxzeTzZbdN8qjCgkROjflId8Ug+BumZx0jxS8QoDW9DjunbwtLe1rWuLcP2VY7Ko6DTAvfY3zxRPPbbf6XK4WXdwFU2KfPied5SpjE1d8Pchtkiciy3DQG2QnWSpIGWQnIsgK1pkOTF2v8AUFJaTz59GWC25ohN+sVeQhR+mfmRfOd6h+C+uIOz6OSCzuQ1tjbkW8vBcL85830rg4vnFXguCPSYRxhKPF8WRmop1sWPXSzD9+E/Yr1rwxSelpqV9NNJC41BBMb3NuNm42dbc4XHA7lQNSLrYu3rgmH+U/Yrt7oIfmNMf7UPTDL+C1XtNtbCV1SaaPxKCRlSQaiAtzOAA2kb75HkDcHXa4G27cDuvZZjrvwMU2IufGLMqo9rYcNoCWy27eS7teV2ahJiMTkbzOpZCR1tlisfSfFTfuiIhaidz/nDe47I/YnSOg1OhdtKKM/Hp2/vRD8V5+1IPti8H60Uw/wy77q3vRN2bDqQ/GpKc+MLV591SHJjdIP1p2//AB5ggNS1145U0VPTPo5nRF0zmOLcu8ZC4A5gfirFMd0oq65jWVk7pWsdmaHNjFnEFt7taDwJXqLGcEp61gZVxMla12ZrXi4DrEXHXYlY9rq0VpaGCmfSQNiL5XsflzbxkzC4J6iiK5NU0fnLsKp3sNnGiic07jZ2waQbHrWDN1rYo5lnzscHNsbwQi4cLHzWjpW6avyHYRRX3g0kIPdGAVA4lqowwQyFkDmubG8tInn3ENJG4v377IQrvudpPe61nQ6B3i2QfdX21laxqzDsQMFOIDHso3jaRuc67733h452qM9zpJ77WDpip3eDpfaWi6T6v6LEZttVNkMgY1l2SOZyWkkbhu+EUKYXg+PyVeO01VOGCSSrpg4RgtZ8CEWBJI3Ac/St8090kdhlGalsYlLZI2FhcWCzza+YA25uZYNpBhMeH482GDNs4qmjczMczrO2Mhu7n3uctv1qYPLWYXNDTM2kpfC5rAWgnLKwu3uIHm3PHmUYR2aM41DjFBtNn73KHxSxPs6xHJewnnFjcHoI4LONR1P5NiOJU177PkXPE7CaSO58VctWuCuwnCyK4tjdnknlu4FsTSGiznDduawE23XPOqDqexTb49WSC4bUR1UoB48qpje0HucUBdtO9ZTcKqmwPpnS5oWyh7ZQ3znvblylp4bPjfnWUT6TNrtIKWrjY6IOqKNpa4hx5L2RuNx0ha1rA1dNxaaOUzmF0cZjsIw8OGYuBPKFuJWKaT4B/A+JRxOk2gjME20yZLjPmPJzHhlPOqiHpPSPCG1tJNTSebLG5t/iu4seOsODT3LD9SLHU+NSRSjK8QVET29D45Iy4eLCtzxrE20rGySeYZYo3H4u2eI2nszPbfqus/xPCPJNKaSoYPe61kzXnmEzIHB3ZcNiPWcyiKVT3QlPaupn/Hpi36uRx/1FYdSWhcbIG19QwOlluYA4XEUYJGdo+O6xN+YWtxKj/dGw/wDBSDmFS09vvTm+py1DCAKfDYcg3RUjC0fMhBHqVIRuO6xsPopjDUTnaNtnayOSTJfmeWggHq4rOdU9Ww6Q12ycHRTNqnsI4Ob5Qx7Dv/Vc5ZJLO6RxfIS57yXvceLnOOZzj2klXTUzUZMZpx+kbNH4xOePSwIVm/Yzi9DTOa2skp4nPF2iXI3MAbEjMvOutF0DsVnfSPifFIInNMLmuZfZta4DLuBu0m3WtP11aJ1Ve+lfRQmXZtmbJZ8bS3MYyzz3C/B/DoWKY1g09FLsquMxSZQ/K4tN2uJAcC0kcWnn5kCLloFL75DawzU72ntZI5oPhGD3q/2WXaBz2mgF+D5Gdgc0m3i661Ky6/J1X9bXf7HE5Vpi6nmlxY2yLJyLLoHMGoSoQg2yLJ1kWSQVvTQciL55/wAqmIm30VqOoSHwmDlFaaD3uO/xz/kNlK4Uc2jFaPitqPQGvXBxnOH4I9LgeaU+L/JS9TL7YzD1smH+G4/YtB90A3/w6A9FY3/oTrNdU07Y8YpnPcGt9+BLiABeCTiSvQeI+R1LA2pNNKwODg2UxPaHAEB1nXF7E7+srXe02EZZqBwR+eese0hhZsYifhkuDpC3pAyMF+m/Qub3QWIB1TSwA74opJHjo2rmhvfaJ3ir7pJrEoMPiIjkjmkaLRwU7mnfzBzm8mNvb3A8F54xrFZKyoknqDeSV2Z1twG6zWtHM0AADqChT07oA++FUJ/slOPCNo+xYLq+5GP046KmZv7krVuWrSS+EUP/AKdg+ju+xYZozydIo+rEJR4yyN+1AzUdfFxhkZaSC2qjNwSDvjlHEdqwKWoe8APe9wG8BznOAPSASvQevNl8IceieE+LiPtXnhBB6g1XPzYPRdUIH0XOb9i88VukFY2WRvldVYPkbbyia1g4i1sy37U+6+C0nVth4VEoXnbSBmWsqR0VNQPCV6A0P3Pslq6ob00wP0ZWj76kdd+N1VLWU/k1RNE18BJbHI5jS5sjrkgGxNiPBQeoV9sVeOmkl9EkJWxaT6GUmJOY6sjc90YLWFsj2WDiCRySL7wEB5iqcUllnE9RI6SQOYS95u4hhFrnqAXqzSDExS00k582INe/df3sObtLDpy5lgeuLRSnwySBtI1zWyxSlwc9z+UxzRuLju3OW06ZnPg1Wemhmd/glyAidcWDmswp7oiSYCJwGk5XsaOWCB53JJcOtoWWakZcuMR/rQzt/dDvurUtT2OeWYWxkhzPp/eHg77sA96JvxBYQOstKzrRzBjhmlEUG/IJZdkemGWCUx7+e18pPS0oC9639LarDBSuoywCUzCTOzPvbsyy28W4vWG6V6QzYjKZ6rJtNmI+Q3KMrcxG6538or0jpzobHi0cTJpJI9k8vaYw0k3blIOYHcsY1m6v48JjhfFNJKJnvYRI1oy5Wgi2Xv8ABCmuaym7bAqk8bwMk+i5kl/QmaG4gMXw6kncQZ6eVmc84mi5EhPz43k/3gT6o+UaOE88mF5u801/Ws01D6QbGsfSvPIqW5mdAmjBNh85mb6DUIWf3Q0N6Kmd0VJb9OGQ/cV20NqhVYXSuPCSmja63xgzI8eIcq3r1gzYQXfo6iF3Zcuj++q3qJ0sa0OoJ3AEuMlMSdxzb5Ih13u8dN3dCFMgrqJ1PLJDILPie6Nw/WYS0+pTWryo2eLUTv7RG36z3v762PWNqvbiMpqKV7YpyAJA8HZy2Fg4lu9rrAC9jcAbudZZjWik2C1dC6ofG5z5WSjZ5i1uyljuMzgL8QeCEk3jTfSxmFQMmljfI18oitGWgglj3AnNutyCsD1maVRYrVRzwRyR5YRG4SZbkte9wIyk7uWtz1m6NyYlQGCnLBIJY5G7QlreSSDvAPM48ywjSrV/WYbCJqoRbNzxHeOQuOYhxFwWjdySgObRF+V7COLZ4yew2H2FbFZYfgb8pfboafok/itwYbgHpF/FdHk6r714HL5Vp+x+P49xLIsn2SFdSTjjbJE5CECyLJ1ktlJLBWdNx7zH/wCZ91yntAKLyrCKumDsrpnTx5rXDM8LGhxHPx4c9ioPTrdTsP8AWt9LXLJ6yozyFwva+7fzDcP++tcPG/K+33I9Jyf88Kl3s1J+pCb5ZCe2F/tL4v1IVA4VFOe2OQfis0ZVyN82SQdkjx6ivszF6kcKioHZPL7S1tNGxoVZl/dqXrPgzUp7TMP9Mr4P1O4gPh0p7JJv9pUwY9VjhV1X/uJvaQ7H6w8auqPbUTe0rpomhVmW4apcRB5Lqa442meLf4aYdVGJtNw2G4NwWz2N+m5A3qqw6QVjDdtVUgj+vl9pSDNPMSbwrZu/I71tTTQ0KsyYqNW+LkWcwvHR5S0g24bnOsuF+rbFB/RD3TU5/wBRfD8oOJ/LJPoxewvoNZGKfK3fVU/+2mlSNCvuOum0YxuFoZCysjaLkMjqgxoubmzWy2G8kqOm0KxIuLn0sznOJLnEsc5ziblxOYkkm5uu2LWhibf6Q13U6GG3oaF9RrWxIfDhP9w37CrpUd5NG53HFh2AYrSP2lPBUxPyludgs7KbEi9+G4eCkzimPt+FiHdE5/qYUz8rGIc/k57YT7SItadY0ktiowTckiB4JJ4kkSJNBIu9xF44zFK0t8tirZSwODc9NIC0Ptm4RjjlHgpGfSPG3Qugf5WYnRmJzDRjfG5uQtvsb+bcXvddg1wV1v5Olv05JfVtE+LXFWDzoaZ3Y2Vv3yk0ZiLmSK7o9iuIYY57qVs0RkDQ/NTucCGklu57eIu7f1lfes0rr56qGrkGaanuI3insLG+54aOUOU7suVYvyzVHPSw90kgTm65ZfkcX1z/AGFZozJ/Z2d5zDWviw4iPvpnfioLS/TWsxKNjKwRhsby9uSJzDctLd5LjusVZjrllt/wcX1zvYTXa4vjUEZ33Hv/AAI5/wCST6M9wm72d5D0WtWrio20gbSmJsOwBcyTPkyZN5EoF7c9u5U/Dq808scsTgHxPY9hv8JhBF+rdvV9xLW698eWGljiffzy4SjLY3AaWDfw43XBBrTqQLbGlPbER6ngKPRz3GS02vt3/wCH30p1qz4jSPppoqdrXlhLmF+YZHteLAuI+DbvVFZLYgtdYgggg2IINwQRwIPOrnJrKnJ3QUg/uXHwu/cvg/T+Ykkw0lzxPk7d/i5SaSpV5b/8J/R7XRVQMDKqNlUALB5fspbfrODXNd22B6SVBaxtOf4YdCRAINiJQPfdoXbTJx5LbW2fXxXG/S+Um5jpt3N5PHbvB/73rpi023ESUdC//lw099nJKLFS6N5eYdevDPQ9pbU39BiChNPdZ8eJ0TqcUz43F8bw8yNcAWOudwAO8EjvUQ3TOn58MoSOjZMB+llPqXTFpvRW5WE0nXZkPovCr9OfEx+vs717lTwT+UcOmN3Pz5m27efctrwp2aCI9MbPHKLqk0GNUVXI2KDCYy8m5LS1mVo4uzNaMtum47+CvWH0oiiaxosGiwb8UXJDeJvYG178y38DTFTa2HN5SrmmmlqH5fg+1khCfZIunJyBqEtkIQVKAlslspJYI3HMJFXCYnOc0Eg3ba+7hxVUOrKLmqJfos/BX6yLL412bdbmpGxbxF22opcIoH5MY/lEn0GJPyYs+Uv+rb+K0GyQhfPVbPZPprt/tcDPjqxbzVLvqm+0kOrHoqj9SPbWhgJbKapZ7PEuu3+1uRm51YO+Vj6j/wDVJ+TB/wAqb9Qf9xaTZFk1SzlvZdexHa3L2M1/Jg/5S36k+2k/JjJ8pZ9U721plkWU1SzlvZdfxHa3IzE6sZflEf1bvaTTqxm+URfQf+K1CyWymqWct41+/nuRlv5Mp/08X0Xpp1ZVH6aHwf8AgtUslspqdrLeX4hfz3Iyc6tKrmlg8ZB9xMOrWs+PTfTk/wBta3ZFk1O0X4hfzXoZEdW1Z8an+sk/2006tq3pg+sf7C2CyLKanaL8Qvd3oY6dW9b/AFH1jvYUdjOhFVSxOllEeRgBcWvLjvcGjdbpctysofS+DaUFU0/oJHDtY0uHpaFjXg7apcGdvlC66knESYIyNSWB6PzVjnima1xYGl13hu517Wvx4FSuFYO3JeQXcRe17Af/AGvnHi8uHSSClLWmTISXNzbmEnJv4DeeveuXbqodX1bDt3qLiomiJ7z6HQKvH8y3ulj/ABTDoNXj+j37JYfbWjaJaZRVwDHWjn54ydzrc8Z5x1cR6VaLLp04SzWppbOLXjr9urRqSn97zEP4k1/yZ31kPtpp0Mrvkzvpxe2twsiyy1G3m/3yMfid3Jb/AHMN/idXfJn/AEo/aT6fQyte9rTA5gJAL3FuVo53Gx4BbdZFk1C3mx8Tu5L98yH0dwCKhiyRb3He+Q+c93SegdA5vEqWsnWSLdpSpUI59VTqc1bRpCSyeksspMYG2SJ9kJJIFsiyfZFljJkNsiyfZFkkDbIsn2S2UkoyyWydZLZSQMsiyfZFkkQNsiyfZFkkQMslsn2RZSSwNsiyfZFkkQMsiyfZCSWBlkJxCLJJIGWXPXxZopG8czHi3TdpFrLqsiyDYZBSzttvNuuxt3O4Eda+uFYLFXTvDuXkYHWY/Kbcq++x33yjf0+DKLkkAc27w3KwaFgGqkaeeG9rmxyvbxHP53OuBhqU7qpZ6zHVVLD1VUsjcZ0GBAfQAgsF+S8lwc3ddr7DM64NwOe+/mRo7p9JHK2DEALebt7EOBHDaN9BO4jnWmhtuAUBpPorFWtJ3Mltuktx6ngce3j6l1arFVD0rXp0M4NGJpuLQvqV0PpX7+yTcbw4BzSCCLgg3BB5wRxTrLJKHEqvBpTG8bSEG7os18oO/NE7mHo43AK0zA8ahrYtpTvzD4TTuew9D28xX1tYhV/LY8j438LVa+e2l7Gd1kJ9kll95NYYiydZJZAJZJZOISWVINSpUID6WS2QhYFCyWyEIULJbIQoUWyLIQgCyWyRCgFslAQhChZLZCFAFkWQhAFklkIVAlkWQhAFkyR4aCTuAFyeoJUIQyE2dI50e4Oe4gHgQXEi45uKl9CZfz8A+dspGkDhvLXburkoQuDYf9y8T1mLUYarw/Bo9kWSoXfPJkVi+HQvaTMwFhFnn4Q+K4EbxbeN3xlnWkOjk2FyNqKN+UXIzg2JvYiORnA8DvAINzwsEIWtiaE6XV0rpNzB3KlcVHQ3DRZdDdOW1zhDKzZz2J5O9jw0C5B+CeO434cVckIWWFuVV0TUY461TauxTsiREWQhbJpiWRZCEAlkIQqI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4" name="Picture 10" descr="https://icanbeatit.files.wordpress.com/2013/07/make-a-differ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9938"/>
            <a:ext cx="9144000" cy="182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48987"/>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Baskerville" pitchFamily="18" charset="0"/>
              </a:rPr>
              <a:t>IT’S A WRAP</a:t>
            </a:r>
            <a:endParaRPr lang="en-US" sz="2400" b="1" dirty="0">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35</a:t>
            </a:fld>
            <a:endParaRPr lang="en-US" dirty="0">
              <a:latin typeface="Arial" pitchFamily="34" charset="0"/>
              <a:cs typeface="Arial" pitchFamily="34" charset="0"/>
            </a:endParaRPr>
          </a:p>
        </p:txBody>
      </p:sp>
      <p:pic>
        <p:nvPicPr>
          <p:cNvPr id="17412" name="Picture 4" descr="http://supportdontcallmesir.com/wp-content/uploads/donation-thank-you-le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841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924800" cy="609600"/>
          </a:xfrm>
        </p:spPr>
        <p:txBody>
          <a:bodyPr/>
          <a:lstStyle/>
          <a:p>
            <a:r>
              <a:rPr lang="en-US" sz="2400" b="1" dirty="0" smtClean="0">
                <a:latin typeface="Baskerville" pitchFamily="18" charset="0"/>
              </a:rPr>
              <a:t>RETIREMENT BENEFIT ADMINISTRATION</a:t>
            </a:r>
            <a:endParaRPr lang="en-US" sz="2400" b="1" dirty="0">
              <a:solidFill>
                <a:schemeClr val="tx1"/>
              </a:solidFill>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4</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3" name="AutoShape 2" descr="Image result for bad customer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ad customer serv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xQSERUUExQWFBUUFBcaGRcWFhQbGhoYFhsWHRcZHx0dHCggGBslHBwVIjIhKCkrLi4uFx8zODMsNygtLisBCgoKDg0OGhAQGy0kHSQsLCwrLCwwLCwtLC4tLCwsKyw3LCwsLCwrKyw0LCwsLC0sLCwsLCwsLCwsLCwsLCwsLP/AABEIAIwAyAMBIgACEQEDEQH/xAAcAAACAgMBAQAAAAAAAAAAAAAABgQFAQIHAwj/xAA/EAACAQIEAwMKBAUDBAMAAAABAgMAEQQFEiEGMUETIlEHFTJCU2FxgZGSFFKh8DOxwdHhI3KCFiQ0YyVDYv/EABkBAQADAQEAAAAAAAAAAAAAAAABAgMEBf/EACYRAAMAAgEDAwQDAAAAAAAAAAABAgMRIRIxQQQTUSJhkaEFMnH/2gAMAwEAAhEDEQA/AO00UUVBIUUUUAUUUUAUUUUAUUUUAUVi9ZvQBRWL1m9AFFYvWaAKKKKAKKKKAKKKKAKKKKAKKKKAKKKKAKKKKAKKxeo2Ox8cI1SOEHv6/AdaAlVqWpX/AOoppzbCQlh1kk2A+XL9a2HDcs2+KxDMPyR7KPn1+lNgtcXn+Hi9OVQfAHUf0qtbi9G2hhmmPuWwqxweQ4eL0Ylv4kXP61Z3AG21BwLfnfGue5gwo/8A3J/gVkzZifUgX/kTVzjsdHCheVlRBzLbCqDLuOMPiJDHCJHbSStlAD6egJPP42qrpJ6bLziuk3K2kSP/AJH/ANH61qJsxHqQN/yIpWfynSRyss+E7MKwGky/6gvyuNNv1pjz/jbD4SRI5dRd1Bsq3sDyub9fdUe5PyaV6XKmlrvyj187Y1PTwYb/AGSf4NC8Xou00M0J963FWmT5xDiY9cLBhffYgg+BHSrAkHnvVk99jGk5emuStwmf4eX0JVJ8CdJ/WrENVbjMgw8vpRLfxAsf0qrPDcsO+FxDKPySbqfn0+lSQNFFKv8A1FNAbYuEqOkibg/Ll+tMGBx8cy6o3Dj3dPiOlASqKL0UAUUUUAUUUUAUUUUAVhjYX8K0mmCqWY2AFyT0pQlnlzFykd48Op3e3pf3+FATcw4kZ37LCL2j9X9Vf7/Gs4DhcahJiXM0h6G+kf3q6yzAJAmmNdI/U28fGpV6aBhEAAAFgOg5VkVQ51n+hmigXtsR2bMEB7q2G2sjdb+HM1TYKPF4plEsjQxhQ2nZZS19yFXZVHIXJv1FUeSUWUtjtWrCkzL8yxcGKkTEd+EkFXCsbKei9XI5tfl0pvhnV1DIQynqDcVMWqeiHLRynyuYktioo7giOPUFLbFmPUcumxpQybiF8BKzRhbspUFx6Jbc7U1eU99ePVdOorGqqAtyS19gOZ5DamPg3glIIGkxMatI6HuEAqgte3Lc+Jrlcusj0e6ssYvSTNefBx+eV2k7RmLOXDktckkEHfp7qtOMuI/x0qymPsiEAAG/Lx29/wAqX457E3tuSV35bnp9KdeDVw+JjbBzBYp//on0i4Y+oeWr4++qafY2qoWr12/SJPkixhXGsoNhLGbqbj0dwR9TXa7VxLAYWbLMfEZ1Krq06xfQ4OxIPTpsa7WG/furpw9tM8r+R6fcVS9po3ovSnxPxFNGyx4RFlL3BcBnCPtpDKo5HfvX2tyqPFi8eshjEsLMYlYB1NtQ2ddS2AN7b9R0qazRPdnEoY6PGCCDuD0PKlvH8LjV2uGYwyeAvpP9qi5BxgWYx4uMQSBrDnpPvP5QehOxpuVr1eam1tENNC3l/EjI/ZYtezfo/qt/b40yqbi/jUXM8Ak6aZF1Dp4i/gelK8U8uXOElJkw7Huvb0f34VYgc6K8oZgyhlNwRcHxr1oAooooArDGsmlnjPM2jjEMe8k3d25gdfrQFfjpmzCfsIyRBGbuw9b99Kb8LhVjUIqgKo2H761C4eysYaFYxu1rsfFqtKAxatXNbE1pUgRI+Hy08+ouqwuDDGjKAwYXLsdOpt/fTFJhhIR3mRiAUkRtJvaxHKx+BFeuYZSkjMyOYZyP4iG7ADlqU+kvupcPEQijQyoHR5GQmLUV1qQNSjmA3h/OuHPHT9aNp+rg9HmkhYrinmcBriZAukDweMLt/uF/lV1w7lsUYeSOUzGYgs+oEG3KwGw/ma9mYnnAbdTcfyNKGbZeryFsDdZVN5Ygxj1r77b/ADtWeHN01yt/os5VLW9DTisvwqYoYqVkEoQKCzKAoF99+R99UXGnH8WBCDsXm7UMQf4aFRzKlh3+fIVS8CR4PFq0LzSDFRySa4w7xk2JsQObrbxv7xVdxPwRmkTs+Gm/FxdElWMyLbkAGBUm21xa9dq6jJ1z33opsc8eCwJSSBJDi3JWdJkZYwe8iHu3BAPLa+9euRcM4ZsNHiJ8TLCkhF27NCAeh1BjoBtsSBSr/wBb5hHeMyBdJsUMMQ0sNrFdGxqfla5lmw7NEUws4DSrEqItut1te2+w/So6Ear1drsz6Byns+xRBMJxp2ZmRmceJtzrGfZUuJgaFmKA73UkWtyv4j3UlYnhjCZZgw2JxcwRB6V1Usx37igEg38N/fUXhTHTT4cS4p5BhkBYGcgdpc9y52Ngvjcb9ajJftzyjKV1PuX0akR9mk5kkUaWmUCOJSNt9jqt+UX+VesYghXUZu0YL33awJ/2gbKvwrfKOITOuqCEyILgEFVTba423+lKWf4mWXEKhQgki4UGy790EgGwJ6nwryM2sj6ZXf7cnVinzT4JOODYtSqCUF5RYRsoOk7E7jdbbm1rV0vDx6QFBJAAFzz2FqpeG8h7Bby6XlDswNr6A3qgner2vV9Lh9qNHPltU+Da1eGLwiSKUdQVYbj99a9wazXQZCTgZ2y+fsJCWgkN0Y+qf3zp1Bqs4hysYmFoz6VrqfBqreC80MkZik/iQ93fmR0+lAM1FFFAFqTMqH4rMXlPoQ7AfC4X+ppqzLEaIZH/ACo31saXvJ7BbDsx5u/6Dl/M0A1UUUUBo5pbxZlnkZJNcMMUqkSRsQZdvQNjfnzAHzpgxMZZSAxUn1ha499jsarcuybs7s8rSsb7kKoGrmQB199VslECaCMGI4dV1ySbEABgFPfYm19vfXjnbLipkgitoikEkrgD0l9FB778zWoyXEKqxIVsoK9sHIYoTexXSTf3g1IyLALDiJoxuFEbA2AtcEaR+vxrkvqSa1rfk1WlzstJM1RGEbfxCCQvU28KWMvxEEss005VSBaNQbPZb6mQjc72G1evFLNi0EcCM51gSOthoQbstyebctINe0mVwmaKV3EcZh0GIqiqwXkLkX+Kg2qmNU7W+3gbWjhvHOe9vi1kReymiuGlRrM7A91ri1iBtfrvTbwR5XJY37PMD2kZAtKB31I/MB6Y9/OqTyxZekeYGWIqYsQgI0WsGQWYbcuhpDfkfhXajnbPqXH8I4DHMuIkgjlLKCHAI1A7gnfvfOljjHyoYfA/9vhI1mkj7th3YoyOmw7x9wpv4Gk1ZfhSV0kwqLH3D+tfNfGUKJj8UsZuomb6nmPfvVmyWTl4obE5jBicfaVFcAp6ir0svhexPjauq8bQYeTCqXYnFKwYK6sSwXmqgDSEta1tuVcX4by78Ti4ITYB5BckgDSN257cq+guIMthWWFo2IjVSCkUll7tiGZRsRsRXPneobNML5LXLMWixKbhVKgi5sLWqt86CHErODqimHZtboVN1b3jciomRYAx9pJLCpw0pV47WPZne5K+qp25fOp3Ex7TsY1YL2kigOACBbcHnY15KnJjqHv/AA6F0ttGmOxssmJeMSFQqhkANgyH1gQR9b0cPTTpKw0mRWI1GSQkjwI53HxrOJyjEspQxxkoD2bq9hc87gi6r7qlYvh12SN1m04mMLeQDuyW9Vhf0fnXpxOTqdMytzrSGZa2qPgmcqO0Cq3UKSRf3E1IrsMQpMzUfhcxSUejNsfDewb+hpzpV8oUN8OrDmj/AD3G/wDIUYQ1WoqNluI1wxv+ZF+tqKAi8R3/AAstueg1B4G/8NPi1XGZwa4ZF/MjAfEil7yezXw5Xqjm/wDyH+DQeBqoooqSANaVvWpFQSR8bIFjdibWUn9OdLeU5aBCDM+mNVBffT2jEXZ5H5ke741I43x80UCiBY3eV9FpSdNrcrDma5JneWYyUpJikXQg72qbSuroRckDb3dK58ubHNdNNb+C8zTng6kOPsujARJQVGwEaMVH0HKlzOePQSn4fDGRXJ0vNIy3I52Ubj5kVzmBFGtJAYyDte+w6G1hqB8axHIp9AFud30FuW53ANtqq8lNcFKpTWu6+xO4mxz45GVo1BU3jPeYqeqhmuxB8L1z+eJl1KwKkeI3FO34rVFK6hnVdNiNI0lz3Ta/o/CoObOjRreEt3LsxkU/IG1xbwqZshTTXU/wfQnAszvl2FLppbsl28QOX1FfN/HeHSPMcSkRuolP1O5H1pwTi7H4X/QGKURKtkcqjqAFB0q1hvbbrVLlSLPJIbIzlWleVn323JJtsfdatKyJLZKhvg8+D2bCMZSv+owAF7d1PWFiNmYbaulO8PHBPdfAwmG930sxYL1JJ9I0oQziRkjVGaQm/MEE2uAL2A23rzgxcTFrhbciQp59LkfOsHTrkh17baa38M7BB5ScvTTGhdUAABEZCjwHwqzzTCRNC0kbL2enUyCxUj82n1T/ADrhcsq2PoOAQb73I8KvclyeZXMuHhQMF7iPICysfWZSAdug8ajJmlTrJwicdPW0+fKO25NKGgjI37o3vU2kDyf4jHROIMSFaNgxDXHaBuZJ0izA/Wn8V04ck5ITl7QaezcUUUVoApe45/8AEe/5l/nTDSr5QZrYdV6u4t8h/kUYRb8Nn/tYr89ArFS8sg0Qxr+VFB+QooCSaTMob8LmEkR2SbdfC53H9ac6WONMsLxrPHftITfbmV/xQDMDQTVdkOZjExLILXtZh4HrVlapIPF8UimxZQfAsBWv4yP2ifev96XvKDEv4dTpF+0G9heq7hCOD8PM04j06wLuB4ePjUE6GrG4GPEIA3eAIIKtYhvEMOVUue8LCSPuPIZIjqQFutrWvYHcbXpc4fw0rYkHDhwgf0jcLouefj8KduIszbDRiRUDDVYgkg78uhrK8OO3tyt/Jbqa7HGcLwLi8VI7aJCoJGrEBlY+HpWbxG1xThg/JrIYjG0scKl0e0YdiHQWJButrjmN6bEziZoFmEUbavRXtG1H3Du7mp+dZgYIDMF1Eae6duf9qLDPknrfgVcP5LsOiMqzSqXUKSoTcDcCxB2vvVOfJEyn/TxvdvezQ2Px1I4B+2nvJc+TErZTpkt6Df0PrD4V6ZVj3leVWVV7J9JsSbnx3Gwq6ifgq233Ocr5JsQAQuMQL0vHLt4+uBWE8m5U9/NEW4syiNWuvUXaTlU/ibOJJpmW5VEJULewuDa58TT3lGUxQxgKi3IFzpFySN9zRRPwQKWU+TjCoLpO0kliA4EOwPPZR4VT5x5Hw5Jjntcg2sU5cuRI/SnuXh9RiY54rR6b61AsG+nKpGdZymGUMwJLbBRte38qj253snbOKZh5L8dEpKqsgW5Gg97n87/Sn7hDhdmVJ52mEioFXUzBt/SZgw7vgBtTRhcbiZIRKIoxdbqhdr2+IFga8+H+IkxJK6DG430k328Qf6VWsEV/bkb12J2DymONtYBLAW1MSTY87dBU4CqHOuIxhp0jZe6y3Zr7rvYbW3qzzDMEiiMjN3QLi3rX5Wq8RMLUrSIe2TKKquHM2OKiLlQtmIsCTy99WtWBgmkzN2/FZhHEN0h3bwuNz/SmLPszXDRNIbXtZR4k8qq+CssKRtNJ/Em335hf80YGaigUUAVhuVZooBKxUbZdiDKgJglNmUeqf3ypiXP8ORftk3F9zvU+eEOpVgGU8weRqD5iw/sY/pQFBxfj0xEYjidGIYNfWoHw53rx4SxaYcMkpTvMCDrQgWFtxf8AlTL5iw/sY/to8xYf2Mf20JAZ7h/bx/dVLxbj454RHHIjHUCTrUAAfGrrzFh/Yx/bR5iw/sY/toQK2AxUUUCjShnjuVbtEA1dDe97e6rDO80STChBJG0h0FtLKBcEE8zVz5iw/sY/trPmLD+xj+2gFzNcNhZgJI5Vgm57MACR42Ox94qRwvmCxrKZ5k1O4N9am9hz2q68xYf2Mf20eYsP7GP7aAUOIcsgkcyQ4iK7m7KzAC/iCKtsr4oCIqTgalAGpHRgbfParnzFh/Yx/bR5hw/sY/toNlBLm5nnjJkSGFDcjtBqb4gbW91Z4tWDFKpSeMOgPNtiDz36Gr7zFh/Yx/bR5iw/sY/toCoyziMJCqOAXVbDTJGVa3I3vtVdwvFFDI00s8Ws3sqsDbVz3po8xYf2Mf20eYsP7GP7aAXcViIZsRMZWQRPGiK2tLhlvva+wqHgI0SNllnSQIGWFA4sCw3ff9im7zFh/Yx/bR5iw/sY/toTsXuDMckEbJK6C7XBDqRy+N70wPn+HAv2yfXf6VnzFh/Yx/bR5hw/sY/toQLmFjbMcQJXBWCI2VT62/7vTovKtIIQihVAVRyA5AV6UAUUUUAUUUUAUUUUAUUUUAUUUUAUUUUAUUUUAUUUUAUUUUAUUUUAUUUUAUUUUAUUUUAUUU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8" descr="https://encrypted-tbn1.gstatic.com/images?q=tbn:ANd9GcQu9nW8vNOUb-vqBQg1F0A3iUXOP9JZCfKhf9E9Bt3hdRW6H3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762000"/>
            <a:ext cx="911710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96413"/>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924800" cy="609600"/>
          </a:xfrm>
        </p:spPr>
        <p:txBody>
          <a:bodyPr/>
          <a:lstStyle/>
          <a:p>
            <a:r>
              <a:rPr lang="en-US" sz="2400" b="1" dirty="0" smtClean="0">
                <a:latin typeface="Baskerville" pitchFamily="18" charset="0"/>
              </a:rPr>
              <a:t>OBJECTIVES OF RETIREMENT BENEFIT ADMINISTRATION</a:t>
            </a:r>
            <a:endParaRPr lang="en-US" sz="2400" b="1" dirty="0">
              <a:solidFill>
                <a:schemeClr val="tx1"/>
              </a:solidFill>
              <a:latin typeface="Baskerville" pitchFamily="18" charset="0"/>
            </a:endParaRPr>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5</a:t>
            </a:fld>
            <a:endParaRPr lang="en-US" dirty="0">
              <a:latin typeface="Arial" pitchFamily="34" charset="0"/>
              <a:cs typeface="Arial" pitchFamily="34" charset="0"/>
            </a:endParaRPr>
          </a:p>
        </p:txBody>
      </p:sp>
      <p:pic>
        <p:nvPicPr>
          <p:cNvPr id="12" name="Picture 2"/>
          <p:cNvPicPr>
            <a:picLocks noGrp="1" noChangeAspect="1" noChangeArrowheads="1"/>
          </p:cNvPicPr>
          <p:nvPr>
            <p:ph idx="1"/>
          </p:nvPr>
        </p:nvPicPr>
        <p:blipFill>
          <a:blip r:embed="rId2"/>
          <a:srcRect/>
          <a:stretch>
            <a:fillRect/>
          </a:stretch>
        </p:blipFill>
        <p:spPr bwMode="auto">
          <a:xfrm>
            <a:off x="4571999" y="3695699"/>
            <a:ext cx="2" cy="2"/>
          </a:xfrm>
          <a:prstGeom prst="rect">
            <a:avLst/>
          </a:prstGeom>
          <a:noFill/>
          <a:ln w="9525">
            <a:noFill/>
            <a:miter lim="800000"/>
            <a:headEnd/>
            <a:tailEnd/>
          </a:ln>
        </p:spPr>
      </p:pic>
      <p:sp>
        <p:nvSpPr>
          <p:cNvPr id="9" name="TextBox 8"/>
          <p:cNvSpPr txBox="1"/>
          <p:nvPr/>
        </p:nvSpPr>
        <p:spPr>
          <a:xfrm>
            <a:off x="307975" y="983519"/>
            <a:ext cx="4187825" cy="4801314"/>
          </a:xfrm>
          <a:prstGeom prst="rect">
            <a:avLst/>
          </a:prstGeom>
          <a:noFill/>
        </p:spPr>
        <p:txBody>
          <a:bodyPr wrap="square" rtlCol="0">
            <a:spAutoFit/>
          </a:bodyPr>
          <a:lstStyle/>
          <a:p>
            <a:pPr marL="285750" indent="-285750">
              <a:buFont typeface="Arial" pitchFamily="34" charset="0"/>
              <a:buChar char="•"/>
            </a:pPr>
            <a:r>
              <a:rPr lang="en-US" dirty="0" smtClean="0">
                <a:latin typeface="Baskerville" pitchFamily="18" charset="0"/>
              </a:rPr>
              <a:t>Retirement </a:t>
            </a:r>
            <a:r>
              <a:rPr lang="en-US" dirty="0">
                <a:latin typeface="Baskerville" pitchFamily="18" charset="0"/>
              </a:rPr>
              <a:t>Benefits </a:t>
            </a:r>
            <a:r>
              <a:rPr lang="en-US" dirty="0" smtClean="0">
                <a:latin typeface="Baskerville" pitchFamily="18" charset="0"/>
              </a:rPr>
              <a:t>Administration </a:t>
            </a:r>
            <a:r>
              <a:rPr lang="en-US" dirty="0">
                <a:latin typeface="Baskerville" pitchFamily="18" charset="0"/>
              </a:rPr>
              <a:t>is the last phase of the process/ activities put in place to achieve the above objectives of the Pension Reform. </a:t>
            </a:r>
            <a:endParaRPr lang="en-US" dirty="0" smtClean="0">
              <a:latin typeface="Baskerville" pitchFamily="18" charset="0"/>
            </a:endParaRPr>
          </a:p>
          <a:p>
            <a:pPr marL="285750" indent="-285750">
              <a:buFont typeface="Arial" pitchFamily="34" charset="0"/>
              <a:buChar char="•"/>
            </a:pPr>
            <a:endParaRPr lang="en-US" dirty="0" smtClean="0">
              <a:latin typeface="Baskerville" pitchFamily="18" charset="0"/>
            </a:endParaRPr>
          </a:p>
          <a:p>
            <a:pPr marL="285750" indent="-285750">
              <a:buFont typeface="Arial" pitchFamily="34" charset="0"/>
              <a:buChar char="•"/>
            </a:pPr>
            <a:r>
              <a:rPr lang="en-US" dirty="0" smtClean="0">
                <a:latin typeface="Baskerville" pitchFamily="18" charset="0"/>
              </a:rPr>
              <a:t>Establish </a:t>
            </a:r>
            <a:r>
              <a:rPr lang="en-US" dirty="0">
                <a:latin typeface="Baskerville" pitchFamily="18" charset="0"/>
              </a:rPr>
              <a:t>uniform set of rules, regulations and standards for the administration and payment of retirement benefits for Public Sector, FCT, State Government Local Government and Private </a:t>
            </a:r>
            <a:r>
              <a:rPr lang="en-US" dirty="0" smtClean="0">
                <a:latin typeface="Baskerville" pitchFamily="18" charset="0"/>
              </a:rPr>
              <a:t>Sector</a:t>
            </a:r>
          </a:p>
          <a:p>
            <a:endParaRPr lang="en-US" dirty="0" smtClean="0">
              <a:latin typeface="Baskerville" pitchFamily="18" charset="0"/>
            </a:endParaRPr>
          </a:p>
          <a:p>
            <a:pPr marL="285750" indent="-285750">
              <a:buFont typeface="Arial" pitchFamily="34" charset="0"/>
              <a:buChar char="•"/>
            </a:pPr>
            <a:r>
              <a:rPr lang="en-US" dirty="0">
                <a:latin typeface="Baskerville" pitchFamily="18" charset="0"/>
              </a:rPr>
              <a:t>The Contributory Pension Scheme seeks to, amongst others, ensure that every worker receives his retirement benefits as and when due. </a:t>
            </a:r>
          </a:p>
          <a:p>
            <a:pPr marL="285750" indent="-285750">
              <a:buFont typeface="Arial" pitchFamily="34" charset="0"/>
              <a:buChar char="•"/>
            </a:pPr>
            <a:endParaRPr lang="en-US" b="1" dirty="0">
              <a:latin typeface="Baskerville" pitchFamily="18" charset="0"/>
            </a:endParaRPr>
          </a:p>
        </p:txBody>
      </p:sp>
      <p:sp>
        <p:nvSpPr>
          <p:cNvPr id="3" name="AutoShape 2" descr="Image result for bad customer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ad customer serv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s://encrypted-tbn3.gstatic.com/images?q=tbn:ANd9GcQo0n7eicdmloM-7nT9YQNOU_XWxQ9Pa-v974rxbLfqRb66K-fN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941294"/>
            <a:ext cx="20193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SjxMXkszUN0rPBnoBYTFL-uuOYrCBR-UFknL3TOyeyCZYMhLF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941294"/>
            <a:ext cx="2362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vanguardngr.com/wp-content/uploads/2015/01/Protesting-Pension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3384176"/>
            <a:ext cx="4381500" cy="264010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xQSERUUExQWFBUUFBcaGRcWFhQbGhoYFhsWHRcZHx0dHCggGBslHBwVIjIhKCkrLi4uFx8zODMsNygtLisBCgoKDg0OGhAQGy0kHSQsLCwrLCwwLCwtLC4tLCwsKyw3LCwsLCwrKyw0LCwsLC0sLCwsLCwsLCwsLCwsLCwsLP/AABEIAIwAyAMBIgACEQEDEQH/xAAcAAACAgMBAQAAAAAAAAAAAAAABgQFAQIHAwj/xAA/EAACAQIEAwMKBAUDBAMAAAABAgMAEQQFEiEGMUETIlEHFTJCU2FxgZGSFFKh8DOxwdHhI3KCFiQ0YyVDYv/EABkBAQADAQEAAAAAAAAAAAAAAAABAgMEBf/EACYRAAMAAgEDAwQDAAAAAAAAAAABAgMRIRIxQQQTUSJhkaEFMnH/2gAMAwEAAhEDEQA/AO00UUVBIUUUUAUUUUAUUUUAUUUUAUVi9ZvQBRWL1m9AFFYvWaAKKKKAKKKKAKKKKAKKKKAKKKKAKKKKAKKKKAKKxeo2Ox8cI1SOEHv6/AdaAlVqWpX/AOoppzbCQlh1kk2A+XL9a2HDcs2+KxDMPyR7KPn1+lNgtcXn+Hi9OVQfAHUf0qtbi9G2hhmmPuWwqxweQ4eL0Ylv4kXP61Z3AG21BwLfnfGue5gwo/8A3J/gVkzZifUgX/kTVzjsdHCheVlRBzLbCqDLuOMPiJDHCJHbSStlAD6egJPP42qrpJ6bLziuk3K2kSP/AJH/ANH61qJsxHqQN/yIpWfynSRyss+E7MKwGky/6gvyuNNv1pjz/jbD4SRI5dRd1Bsq3sDyub9fdUe5PyaV6XKmlrvyj187Y1PTwYb/AGSf4NC8Xou00M0J963FWmT5xDiY9cLBhffYgg+BHSrAkHnvVk99jGk5emuStwmf4eX0JVJ8CdJ/WrENVbjMgw8vpRLfxAsf0qrPDcsO+FxDKPySbqfn0+lSQNFFKv8A1FNAbYuEqOkibg/Ll+tMGBx8cy6o3Dj3dPiOlASqKL0UAUUUUAUUUUAUUUUAVhjYX8K0mmCqWY2AFyT0pQlnlzFykd48Op3e3pf3+FATcw4kZ37LCL2j9X9Vf7/Gs4DhcahJiXM0h6G+kf3q6yzAJAmmNdI/U28fGpV6aBhEAAAFgOg5VkVQ51n+hmigXtsR2bMEB7q2G2sjdb+HM1TYKPF4plEsjQxhQ2nZZS19yFXZVHIXJv1FUeSUWUtjtWrCkzL8yxcGKkTEd+EkFXCsbKei9XI5tfl0pvhnV1DIQynqDcVMWqeiHLRynyuYktioo7giOPUFLbFmPUcumxpQybiF8BKzRhbspUFx6Jbc7U1eU99ePVdOorGqqAtyS19gOZ5DamPg3glIIGkxMatI6HuEAqgte3Lc+Jrlcusj0e6ssYvSTNefBx+eV2k7RmLOXDktckkEHfp7qtOMuI/x0qymPsiEAAG/Lx29/wAqX457E3tuSV35bnp9KdeDVw+JjbBzBYp//on0i4Y+oeWr4++qafY2qoWr12/SJPkixhXGsoNhLGbqbj0dwR9TXa7VxLAYWbLMfEZ1Krq06xfQ4OxIPTpsa7WG/furpw9tM8r+R6fcVS9po3ovSnxPxFNGyx4RFlL3BcBnCPtpDKo5HfvX2tyqPFi8eshjEsLMYlYB1NtQ2ddS2AN7b9R0qazRPdnEoY6PGCCDuD0PKlvH8LjV2uGYwyeAvpP9qi5BxgWYx4uMQSBrDnpPvP5QehOxpuVr1eam1tENNC3l/EjI/ZYtezfo/qt/b40yqbi/jUXM8Ak6aZF1Dp4i/gelK8U8uXOElJkw7Huvb0f34VYgc6K8oZgyhlNwRcHxr1oAooooArDGsmlnjPM2jjEMe8k3d25gdfrQFfjpmzCfsIyRBGbuw9b99Kb8LhVjUIqgKo2H761C4eysYaFYxu1rsfFqtKAxatXNbE1pUgRI+Hy08+ouqwuDDGjKAwYXLsdOpt/fTFJhhIR3mRiAUkRtJvaxHKx+BFeuYZSkjMyOYZyP4iG7ADlqU+kvupcPEQijQyoHR5GQmLUV1qQNSjmA3h/OuHPHT9aNp+rg9HmkhYrinmcBriZAukDweMLt/uF/lV1w7lsUYeSOUzGYgs+oEG3KwGw/ma9mYnnAbdTcfyNKGbZeryFsDdZVN5Ygxj1r77b/ADtWeHN01yt/os5VLW9DTisvwqYoYqVkEoQKCzKAoF99+R99UXGnH8WBCDsXm7UMQf4aFRzKlh3+fIVS8CR4PFq0LzSDFRySa4w7xk2JsQObrbxv7xVdxPwRmkTs+Gm/FxdElWMyLbkAGBUm21xa9dq6jJ1z33opsc8eCwJSSBJDi3JWdJkZYwe8iHu3BAPLa+9euRcM4ZsNHiJ8TLCkhF27NCAeh1BjoBtsSBSr/wBb5hHeMyBdJsUMMQ0sNrFdGxqfla5lmw7NEUws4DSrEqItut1te2+w/So6Ear1drsz6Byns+xRBMJxp2ZmRmceJtzrGfZUuJgaFmKA73UkWtyv4j3UlYnhjCZZgw2JxcwRB6V1Usx37igEg38N/fUXhTHTT4cS4p5BhkBYGcgdpc9y52Ngvjcb9ajJftzyjKV1PuX0akR9mk5kkUaWmUCOJSNt9jqt+UX+VesYghXUZu0YL33awJ/2gbKvwrfKOITOuqCEyILgEFVTba423+lKWf4mWXEKhQgki4UGy790EgGwJ6nwryM2sj6ZXf7cnVinzT4JOODYtSqCUF5RYRsoOk7E7jdbbm1rV0vDx6QFBJAAFzz2FqpeG8h7Bby6XlDswNr6A3qgner2vV9Lh9qNHPltU+Da1eGLwiSKUdQVYbj99a9wazXQZCTgZ2y+fsJCWgkN0Y+qf3zp1Bqs4hysYmFoz6VrqfBqreC80MkZik/iQ93fmR0+lAM1FFFAFqTMqH4rMXlPoQ7AfC4X+ppqzLEaIZH/ACo31saXvJ7BbDsx5u/6Dl/M0A1UUUUBo5pbxZlnkZJNcMMUqkSRsQZdvQNjfnzAHzpgxMZZSAxUn1ha499jsarcuybs7s8rSsb7kKoGrmQB199VslECaCMGI4dV1ySbEABgFPfYm19vfXjnbLipkgitoikEkrgD0l9FB778zWoyXEKqxIVsoK9sHIYoTexXSTf3g1IyLALDiJoxuFEbA2AtcEaR+vxrkvqSa1rfk1WlzstJM1RGEbfxCCQvU28KWMvxEEss005VSBaNQbPZb6mQjc72G1evFLNi0EcCM51gSOthoQbstyebctINe0mVwmaKV3EcZh0GIqiqwXkLkX+Kg2qmNU7W+3gbWjhvHOe9vi1kReymiuGlRrM7A91ri1iBtfrvTbwR5XJY37PMD2kZAtKB31I/MB6Y9/OqTyxZekeYGWIqYsQgI0WsGQWYbcuhpDfkfhXajnbPqXH8I4DHMuIkgjlLKCHAI1A7gnfvfOljjHyoYfA/9vhI1mkj7th3YoyOmw7x9wpv4Gk1ZfhSV0kwqLH3D+tfNfGUKJj8UsZuomb6nmPfvVmyWTl4obE5jBicfaVFcAp6ir0svhexPjauq8bQYeTCqXYnFKwYK6sSwXmqgDSEta1tuVcX4by78Ti4ITYB5BckgDSN257cq+guIMthWWFo2IjVSCkUll7tiGZRsRsRXPneobNML5LXLMWixKbhVKgi5sLWqt86CHErODqimHZtboVN1b3jciomRYAx9pJLCpw0pV47WPZne5K+qp25fOp3Ex7TsY1YL2kigOACBbcHnY15KnJjqHv/AA6F0ttGmOxssmJeMSFQqhkANgyH1gQR9b0cPTTpKw0mRWI1GSQkjwI53HxrOJyjEspQxxkoD2bq9hc87gi6r7qlYvh12SN1m04mMLeQDuyW9Vhf0fnXpxOTqdMytzrSGZa2qPgmcqO0Cq3UKSRf3E1IrsMQpMzUfhcxSUejNsfDewb+hpzpV8oUN8OrDmj/AD3G/wDIUYQ1WoqNluI1wxv+ZF+tqKAi8R3/AAstueg1B4G/8NPi1XGZwa4ZF/MjAfEil7yezXw5Xqjm/wDyH+DQeBqoooqSANaVvWpFQSR8bIFjdibWUn9OdLeU5aBCDM+mNVBffT2jEXZ5H5ke741I43x80UCiBY3eV9FpSdNrcrDma5JneWYyUpJikXQg72qbSuroRckDb3dK58ubHNdNNb+C8zTng6kOPsujARJQVGwEaMVH0HKlzOePQSn4fDGRXJ0vNIy3I52Ubj5kVzmBFGtJAYyDte+w6G1hqB8axHIp9AFud30FuW53ANtqq8lNcFKpTWu6+xO4mxz45GVo1BU3jPeYqeqhmuxB8L1z+eJl1KwKkeI3FO34rVFK6hnVdNiNI0lz3Ta/o/CoObOjRreEt3LsxkU/IG1xbwqZshTTXU/wfQnAszvl2FLppbsl28QOX1FfN/HeHSPMcSkRuolP1O5H1pwTi7H4X/QGKURKtkcqjqAFB0q1hvbbrVLlSLPJIbIzlWleVn323JJtsfdatKyJLZKhvg8+D2bCMZSv+owAF7d1PWFiNmYbaulO8PHBPdfAwmG930sxYL1JJ9I0oQziRkjVGaQm/MEE2uAL2A23rzgxcTFrhbciQp59LkfOsHTrkh17baa38M7BB5ScvTTGhdUAABEZCjwHwqzzTCRNC0kbL2enUyCxUj82n1T/ADrhcsq2PoOAQb73I8KvclyeZXMuHhQMF7iPICysfWZSAdug8ajJmlTrJwicdPW0+fKO25NKGgjI37o3vU2kDyf4jHROIMSFaNgxDXHaBuZJ0izA/Wn8V04ck5ITl7QaezcUUUVoApe45/8AEe/5l/nTDSr5QZrYdV6u4t8h/kUYRb8Nn/tYr89ArFS8sg0Qxr+VFB+QooCSaTMob8LmEkR2SbdfC53H9ac6WONMsLxrPHftITfbmV/xQDMDQTVdkOZjExLILXtZh4HrVlapIPF8UimxZQfAsBWv4yP2ifev96XvKDEv4dTpF+0G9heq7hCOD8PM04j06wLuB4ePjUE6GrG4GPEIA3eAIIKtYhvEMOVUue8LCSPuPIZIjqQFutrWvYHcbXpc4fw0rYkHDhwgf0jcLouefj8KduIszbDRiRUDDVYgkg78uhrK8OO3tyt/Jbqa7HGcLwLi8VI7aJCoJGrEBlY+HpWbxG1xThg/JrIYjG0scKl0e0YdiHQWJButrjmN6bEziZoFmEUbavRXtG1H3Du7mp+dZgYIDMF1Eae6duf9qLDPknrfgVcP5LsOiMqzSqXUKSoTcDcCxB2vvVOfJEyn/TxvdvezQ2Px1I4B+2nvJc+TErZTpkt6Df0PrD4V6ZVj3leVWVV7J9JsSbnx3Gwq6ifgq233Ocr5JsQAQuMQL0vHLt4+uBWE8m5U9/NEW4syiNWuvUXaTlU/ibOJJpmW5VEJULewuDa58TT3lGUxQxgKi3IFzpFySN9zRRPwQKWU+TjCoLpO0kliA4EOwPPZR4VT5x5Hw5Jjntcg2sU5cuRI/SnuXh9RiY54rR6b61AsG+nKpGdZymGUMwJLbBRte38qj253snbOKZh5L8dEpKqsgW5Gg97n87/Sn7hDhdmVJ52mEioFXUzBt/SZgw7vgBtTRhcbiZIRKIoxdbqhdr2+IFga8+H+IkxJK6DG430k328Qf6VWsEV/bkb12J2DymONtYBLAW1MSTY87dBU4CqHOuIxhp0jZe6y3Zr7rvYbW3qzzDMEiiMjN3QLi3rX5Wq8RMLUrSIe2TKKquHM2OKiLlQtmIsCTy99WtWBgmkzN2/FZhHEN0h3bwuNz/SmLPszXDRNIbXtZR4k8qq+CssKRtNJ/Em335hf80YGaigUUAVhuVZooBKxUbZdiDKgJglNmUeqf3ypiXP8ORftk3F9zvU+eEOpVgGU8weRqD5iw/sY/pQFBxfj0xEYjidGIYNfWoHw53rx4SxaYcMkpTvMCDrQgWFtxf8AlTL5iw/sY/to8xYf2Mf20JAZ7h/bx/dVLxbj454RHHIjHUCTrUAAfGrrzFh/Yx/bR5iw/sY/toQK2AxUUUCjShnjuVbtEA1dDe97e6rDO80STChBJG0h0FtLKBcEE8zVz5iw/sY/trPmLD+xj+2gFzNcNhZgJI5Vgm57MACR42Ox94qRwvmCxrKZ5k1O4N9am9hz2q68xYf2Mf20eYsP7GP7aAUOIcsgkcyQ4iK7m7KzAC/iCKtsr4oCIqTgalAGpHRgbfParnzFh/Yx/bR5hw/sY/toNlBLm5nnjJkSGFDcjtBqb4gbW91Z4tWDFKpSeMOgPNtiDz36Gr7zFh/Yx/bR5iw/sY/toCoyziMJCqOAXVbDTJGVa3I3vtVdwvFFDI00s8Ws3sqsDbVz3po8xYf2Mf20eYsP7GP7aAXcViIZsRMZWQRPGiK2tLhlvva+wqHgI0SNllnSQIGWFA4sCw3ff9im7zFh/Yx/bR5iw/sY/toTsXuDMckEbJK6C7XBDqRy+N70wPn+HAv2yfXf6VnzFh/Yx/bR5hw/sY/toQLmFjbMcQJXBWCI2VT62/7vTovKtIIQihVAVRyA5AV6UAUUUUAUUUUAUUUUAUUUUAUUUUAUUUUAUUUUAUUUUAUUUUAUUUUAUUUUAUUUUAUUUUAUUU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9462556"/>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096000" cy="685800"/>
          </a:xfrm>
        </p:spPr>
        <p:txBody>
          <a:bodyPr/>
          <a:lstStyle/>
          <a:p>
            <a:r>
              <a:rPr lang="en-US" sz="2400" b="1" dirty="0" smtClean="0">
                <a:solidFill>
                  <a:schemeClr val="tx1"/>
                </a:solidFill>
                <a:latin typeface="Baskerville" pitchFamily="18" charset="0"/>
              </a:rPr>
              <a:t>AFTER RSA, WHAT NEXT?</a:t>
            </a:r>
            <a:endParaRPr lang="en-US" sz="2400" b="1" dirty="0">
              <a:solidFill>
                <a:schemeClr val="tx1"/>
              </a:solidFill>
              <a:latin typeface="Baskerville" pitchFamily="18" charset="0"/>
            </a:endParaRPr>
          </a:p>
        </p:txBody>
      </p:sp>
      <p:sp>
        <p:nvSpPr>
          <p:cNvPr id="3" name="Content Placeholder 2"/>
          <p:cNvSpPr>
            <a:spLocks noGrp="1"/>
          </p:cNvSpPr>
          <p:nvPr>
            <p:ph idx="1"/>
          </p:nvPr>
        </p:nvSpPr>
        <p:spPr>
          <a:xfrm>
            <a:off x="457200" y="990600"/>
            <a:ext cx="5943600" cy="5105400"/>
          </a:xfrm>
        </p:spPr>
        <p:txBody>
          <a:bodyPr/>
          <a:lstStyle/>
          <a:p>
            <a:pPr>
              <a:buNone/>
              <a:defRPr/>
            </a:pPr>
            <a:endParaRPr lang="en-US" sz="2000" dirty="0" smtClean="0">
              <a:latin typeface="Baskerville" pitchFamily="18" charset="0"/>
            </a:endParaRPr>
          </a:p>
          <a:p>
            <a:pPr>
              <a:buNone/>
              <a:defRPr/>
            </a:pPr>
            <a:r>
              <a:rPr lang="en-US" sz="2000" b="1" dirty="0" smtClean="0">
                <a:latin typeface="Baskerville" pitchFamily="18" charset="0"/>
              </a:rPr>
              <a:t>We </a:t>
            </a:r>
            <a:r>
              <a:rPr lang="en-US" sz="2000" b="1" dirty="0">
                <a:latin typeface="Baskerville" pitchFamily="18" charset="0"/>
              </a:rPr>
              <a:t>expect …… WITHDRAWALS</a:t>
            </a:r>
            <a:r>
              <a:rPr lang="en-US" sz="2000" b="1" dirty="0" smtClean="0">
                <a:latin typeface="Baskerville" pitchFamily="18" charset="0"/>
              </a:rPr>
              <a:t>.</a:t>
            </a:r>
          </a:p>
          <a:p>
            <a:pPr>
              <a:buNone/>
              <a:defRPr/>
            </a:pPr>
            <a:endParaRPr lang="en-US" sz="2000" dirty="0">
              <a:latin typeface="Baskerville" pitchFamily="18" charset="0"/>
            </a:endParaRPr>
          </a:p>
          <a:p>
            <a:pPr lvl="1">
              <a:buNone/>
              <a:defRPr/>
            </a:pPr>
            <a:r>
              <a:rPr lang="en-US" sz="2000" dirty="0" smtClean="0">
                <a:latin typeface="Baskerville" pitchFamily="18" charset="0"/>
              </a:rPr>
              <a:t>Who </a:t>
            </a:r>
            <a:r>
              <a:rPr lang="en-US" sz="2000" dirty="0">
                <a:latin typeface="Baskerville" pitchFamily="18" charset="0"/>
              </a:rPr>
              <a:t>qualifies to withdraw</a:t>
            </a:r>
            <a:r>
              <a:rPr lang="en-US" sz="2000" dirty="0" smtClean="0">
                <a:latin typeface="Baskerville" pitchFamily="18" charset="0"/>
              </a:rPr>
              <a:t>?</a:t>
            </a:r>
          </a:p>
          <a:p>
            <a:pPr lvl="1">
              <a:buNone/>
              <a:defRPr/>
            </a:pPr>
            <a:r>
              <a:rPr lang="en-US" sz="2000" dirty="0" smtClean="0">
                <a:latin typeface="Baskerville" pitchFamily="18" charset="0"/>
              </a:rPr>
              <a:t>i.) Resignation</a:t>
            </a:r>
            <a:r>
              <a:rPr lang="en-US" sz="2000" dirty="0">
                <a:latin typeface="Baskerville" pitchFamily="18" charset="0"/>
              </a:rPr>
              <a:t> </a:t>
            </a:r>
            <a:r>
              <a:rPr lang="en-US" sz="2000" dirty="0" smtClean="0">
                <a:latin typeface="Baskerville" pitchFamily="18" charset="0"/>
              </a:rPr>
              <a:t>&amp; Disengagement</a:t>
            </a:r>
          </a:p>
          <a:p>
            <a:pPr lvl="1">
              <a:buNone/>
              <a:defRPr/>
            </a:pPr>
            <a:r>
              <a:rPr lang="en-US" sz="2000" dirty="0" smtClean="0">
                <a:latin typeface="Baskerville" pitchFamily="18" charset="0"/>
              </a:rPr>
              <a:t>ii.)</a:t>
            </a:r>
            <a:r>
              <a:rPr lang="en-US" sz="2000" dirty="0">
                <a:latin typeface="Baskerville" pitchFamily="18" charset="0"/>
              </a:rPr>
              <a:t>	Those who retire before 50 years in line 	with the terms and 	conditions of 	their employment (early retirement)</a:t>
            </a:r>
          </a:p>
          <a:p>
            <a:pPr lvl="1">
              <a:buNone/>
              <a:defRPr/>
            </a:pPr>
            <a:r>
              <a:rPr lang="en-US" sz="2000" dirty="0" smtClean="0">
                <a:latin typeface="Baskerville" pitchFamily="18" charset="0"/>
              </a:rPr>
              <a:t>iii)	Those </a:t>
            </a:r>
            <a:r>
              <a:rPr lang="en-US" sz="2000" dirty="0">
                <a:latin typeface="Baskerville" pitchFamily="18" charset="0"/>
              </a:rPr>
              <a:t>who retire at 50 years or </a:t>
            </a:r>
            <a:r>
              <a:rPr lang="en-US" sz="2000" dirty="0" smtClean="0">
                <a:latin typeface="Baskerville" pitchFamily="18" charset="0"/>
              </a:rPr>
              <a:t>above</a:t>
            </a:r>
          </a:p>
          <a:p>
            <a:pPr lvl="1">
              <a:buNone/>
              <a:defRPr/>
            </a:pPr>
            <a:r>
              <a:rPr lang="en-US" sz="2000" dirty="0" smtClean="0">
                <a:latin typeface="Baskerville" pitchFamily="18" charset="0"/>
              </a:rPr>
              <a:t>iv)</a:t>
            </a:r>
            <a:r>
              <a:rPr lang="en-US" sz="2000" dirty="0">
                <a:latin typeface="Baskerville" pitchFamily="18" charset="0"/>
              </a:rPr>
              <a:t>	Those who are unable to continue with the functions of their      office as a result of permanent disability or  unsoundness of mind</a:t>
            </a:r>
          </a:p>
          <a:p>
            <a:pPr>
              <a:buNone/>
              <a:defRPr/>
            </a:pPr>
            <a:r>
              <a:rPr lang="en-US" sz="2000" dirty="0">
                <a:latin typeface="Baskerville" pitchFamily="18" charset="0"/>
              </a:rPr>
              <a:t>	  </a:t>
            </a:r>
            <a:r>
              <a:rPr lang="en-US" sz="2000" dirty="0" smtClean="0">
                <a:latin typeface="Baskerville" pitchFamily="18" charset="0"/>
              </a:rPr>
              <a:t>v)</a:t>
            </a:r>
            <a:r>
              <a:rPr lang="en-US" sz="2000" dirty="0">
                <a:latin typeface="Baskerville" pitchFamily="18" charset="0"/>
              </a:rPr>
              <a:t>	Beneficiaries of a deceased/missing </a:t>
            </a:r>
            <a:r>
              <a:rPr lang="en-US" sz="2000" dirty="0" smtClean="0">
                <a:latin typeface="Baskerville" pitchFamily="18" charset="0"/>
              </a:rPr>
              <a:t>	person</a:t>
            </a:r>
            <a:r>
              <a:rPr lang="en-US" sz="2000" dirty="0">
                <a:latin typeface="Baskerville" pitchFamily="18" charset="0"/>
              </a:rPr>
              <a:t>…</a:t>
            </a:r>
          </a:p>
          <a:p>
            <a:pPr marL="914400" indent="-914400">
              <a:buNone/>
              <a:defRPr/>
            </a:pPr>
            <a:r>
              <a:rPr lang="en-US" sz="2000" b="1" dirty="0" smtClean="0">
                <a:latin typeface="Baskerville" pitchFamily="18" charset="0"/>
              </a:rPr>
              <a:t>                     </a:t>
            </a:r>
          </a:p>
          <a:p>
            <a:pPr>
              <a:buNone/>
              <a:defRPr/>
            </a:pPr>
            <a:r>
              <a:rPr lang="en-US" sz="2000" b="1" dirty="0" smtClean="0">
                <a:latin typeface="Baskerville" pitchFamily="18" charset="0"/>
              </a:rPr>
              <a:t>	</a:t>
            </a:r>
            <a:endParaRPr lang="en-US" sz="2000" b="1" dirty="0">
              <a:latin typeface="Baskerville" pitchFamily="18" charset="0"/>
            </a:endParaRP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6</a:t>
            </a:fld>
            <a:endParaRPr lang="en-US" dirty="0">
              <a:latin typeface="Arial" pitchFamily="34" charset="0"/>
              <a:cs typeface="Arial" pitchFamily="34" charset="0"/>
            </a:endParaRPr>
          </a:p>
        </p:txBody>
      </p:sp>
      <p:pic>
        <p:nvPicPr>
          <p:cNvPr id="4098" name="Picture 2" descr="http://www.imoney.ph/articles/assets/A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14400"/>
            <a:ext cx="271630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6771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096000" cy="685800"/>
          </a:xfrm>
        </p:spPr>
        <p:txBody>
          <a:bodyPr/>
          <a:lstStyle/>
          <a:p>
            <a:r>
              <a:rPr lang="en-US" sz="2400" b="1" dirty="0" smtClean="0">
                <a:solidFill>
                  <a:schemeClr val="tx1"/>
                </a:solidFill>
                <a:latin typeface="Baskerville" pitchFamily="18" charset="0"/>
              </a:rPr>
              <a:t>BENEFIT OPTIONS</a:t>
            </a:r>
            <a:endParaRPr lang="en-US" sz="2400" b="1" dirty="0">
              <a:solidFill>
                <a:schemeClr val="tx1"/>
              </a:solidFill>
              <a:latin typeface="Baskerville" pitchFamily="18" charset="0"/>
            </a:endParaRPr>
          </a:p>
        </p:txBody>
      </p:sp>
      <p:sp>
        <p:nvSpPr>
          <p:cNvPr id="3" name="Content Placeholder 2"/>
          <p:cNvSpPr>
            <a:spLocks noGrp="1"/>
          </p:cNvSpPr>
          <p:nvPr>
            <p:ph idx="1"/>
          </p:nvPr>
        </p:nvSpPr>
        <p:spPr>
          <a:xfrm>
            <a:off x="457200" y="990600"/>
            <a:ext cx="5943600" cy="5105400"/>
          </a:xfrm>
        </p:spPr>
        <p:txBody>
          <a:bodyPr/>
          <a:lstStyle/>
          <a:p>
            <a:pPr>
              <a:buNone/>
            </a:pPr>
            <a:endParaRPr lang="en-US" sz="2000" b="1" dirty="0">
              <a:latin typeface="Baskerville" pitchFamily="18" charset="0"/>
            </a:endParaRP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smtClean="0">
                <a:latin typeface="Arial" pitchFamily="34" charset="0"/>
                <a:cs typeface="Arial" pitchFamily="34" charset="0"/>
              </a:rPr>
              <a:t>www.arm.com.ng / </a:t>
            </a:r>
            <a:fld id="{C2996A5E-CED2-4E3B-A5F1-0F93A39E127E}" type="slidenum">
              <a:rPr lang="en-US" smtClean="0">
                <a:latin typeface="Arial" pitchFamily="34" charset="0"/>
                <a:cs typeface="Arial" pitchFamily="34" charset="0"/>
              </a:rPr>
              <a:pPr>
                <a:defRPr/>
              </a:pPr>
              <a:t>7</a:t>
            </a:fld>
            <a:endParaRPr lang="en-US" dirty="0">
              <a:latin typeface="Arial" pitchFamily="34" charset="0"/>
              <a:cs typeface="Arial" pitchFamily="34" charset="0"/>
            </a:endParaRPr>
          </a:p>
        </p:txBody>
      </p:sp>
      <p:pic>
        <p:nvPicPr>
          <p:cNvPr id="7176" name="Picture 8" descr="http://i.telegraph.co.uk/multimedia/archive/01251/Pension_125112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838201"/>
            <a:ext cx="470535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pension benef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2"/>
            <a:ext cx="4191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242399"/>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Autofit/>
          </a:bodyPr>
          <a:lstStyle/>
          <a:p>
            <a:r>
              <a:rPr lang="en-GB" sz="2400" b="1" dirty="0" smtClean="0">
                <a:latin typeface="Baskerville" pitchFamily="18" charset="0"/>
              </a:rPr>
              <a:t>25% LUMPSUM &amp; EN BLOC PER APPLICATION </a:t>
            </a:r>
            <a:endParaRPr lang="en-US" sz="2400" b="1" dirty="0">
              <a:latin typeface="Baskervil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481626"/>
              </p:ext>
            </p:extLst>
          </p:nvPr>
        </p:nvGraphicFramePr>
        <p:xfrm>
          <a:off x="457200" y="11430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532611"/>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noAutofit/>
          </a:bodyPr>
          <a:lstStyle/>
          <a:p>
            <a:r>
              <a:rPr lang="en-GB" sz="2400" b="1" dirty="0" smtClean="0">
                <a:latin typeface="Baskerville" pitchFamily="18" charset="0"/>
              </a:rPr>
              <a:t>AVC /PRE SCHEME &amp; NSITF PER APPLICATION </a:t>
            </a:r>
            <a:endParaRPr lang="en-US" sz="2400" b="1" dirty="0">
              <a:latin typeface="Baskervil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8991920"/>
              </p:ext>
            </p:extLst>
          </p:nvPr>
        </p:nvGraphicFramePr>
        <p:xfrm>
          <a:off x="457200" y="11430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700102"/>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9_ARM_ProposalTemplate">
  <a:themeElements>
    <a:clrScheme name="5_ARM_Proposa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ARM_Proposal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RM_Proposa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ARM_Proposal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ARM_Proposal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ARM_Proposal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ARM_Proposal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ARM_Proposal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ARM_Proposal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ARM_Proposal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ARM_Proposal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ARM_Proposal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ARM_Proposal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ARM_Proposal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M Corporate PowerPoint Template Master">
  <a:themeElements>
    <a:clrScheme name="ARM Corporate">
      <a:dk1>
        <a:srgbClr val="AA9B8E"/>
      </a:dk1>
      <a:lt1>
        <a:srgbClr val="FFFFFF"/>
      </a:lt1>
      <a:dk2>
        <a:srgbClr val="E6E2DD"/>
      </a:dk2>
      <a:lt2>
        <a:srgbClr val="FFFFFF"/>
      </a:lt2>
      <a:accent1>
        <a:srgbClr val="646581"/>
      </a:accent1>
      <a:accent2>
        <a:srgbClr val="67956E"/>
      </a:accent2>
      <a:accent3>
        <a:srgbClr val="818054"/>
      </a:accent3>
      <a:accent4>
        <a:srgbClr val="615778"/>
      </a:accent4>
      <a:accent5>
        <a:srgbClr val="602144"/>
      </a:accent5>
      <a:accent6>
        <a:srgbClr val="827F77"/>
      </a:accent6>
      <a:hlink>
        <a:srgbClr val="0000FF"/>
      </a:hlink>
      <a:folHlink>
        <a:srgbClr val="800080"/>
      </a:folHlink>
    </a:clrScheme>
    <a:fontScheme name="ARM">
      <a:majorFont>
        <a:latin typeface="Times New Roman"/>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A7B54AE5B6344997502D5208F7E7EC" ma:contentTypeVersion="0" ma:contentTypeDescription="Create a new document." ma:contentTypeScope="" ma:versionID="a8f5a30544b7c137a2ec67939cde508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CCEDFA2-E13D-4A96-AB2C-0014DC9AE849}">
  <ds:schemaRefs>
    <ds:schemaRef ds:uri="http://schemas.microsoft.com/sharepoint/v3/contenttype/forms"/>
  </ds:schemaRefs>
</ds:datastoreItem>
</file>

<file path=customXml/itemProps2.xml><?xml version="1.0" encoding="utf-8"?>
<ds:datastoreItem xmlns:ds="http://schemas.openxmlformats.org/officeDocument/2006/customXml" ds:itemID="{559A4C87-20CF-4E61-AC9E-CDD77700BFF7}">
  <ds:schemaRefs>
    <ds:schemaRef ds:uri="http://schemas.microsoft.com/office/2006/metadata/properties"/>
  </ds:schemaRefs>
</ds:datastoreItem>
</file>

<file path=customXml/itemProps3.xml><?xml version="1.0" encoding="utf-8"?>
<ds:datastoreItem xmlns:ds="http://schemas.openxmlformats.org/officeDocument/2006/customXml" ds:itemID="{0AED6640-B896-4916-9DF7-4C1E5888E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13957</TotalTime>
  <Words>2038</Words>
  <Application>Microsoft Office PowerPoint</Application>
  <PresentationFormat>On-screen Show (4:3)</PresentationFormat>
  <Paragraphs>338</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9_ARM_ProposalTemplate</vt:lpstr>
      <vt:lpstr>ARM Corporate PowerPoint Template Master</vt:lpstr>
      <vt:lpstr> </vt:lpstr>
      <vt:lpstr>PRESENTATION OUTLINE</vt:lpstr>
      <vt:lpstr>INTRODUCTION</vt:lpstr>
      <vt:lpstr>RETIREMENT BENEFIT ADMINISTRATION</vt:lpstr>
      <vt:lpstr>OBJECTIVES OF RETIREMENT BENEFIT ADMINISTRATION</vt:lpstr>
      <vt:lpstr>AFTER RSA, WHAT NEXT?</vt:lpstr>
      <vt:lpstr>BENEFIT OPTIONS</vt:lpstr>
      <vt:lpstr>25% LUMPSUM &amp; EN BLOC PER APPLICATION </vt:lpstr>
      <vt:lpstr>AVC /PRE SCHEME &amp; NSITF PER APPLICATION </vt:lpstr>
      <vt:lpstr>DECEASED PROCESS PER APPLICATION </vt:lpstr>
      <vt:lpstr>LUMPSUM PROGRAMME WITHDRAWAL &amp; ANNUITY PER APPLICATION </vt:lpstr>
      <vt:lpstr>PROGRAMMED WITHDRAWAL</vt:lpstr>
      <vt:lpstr>PROGRAMMED WITHDRAWAL</vt:lpstr>
      <vt:lpstr>FEATURES OF PROGRAMMED WITHDRAWAL</vt:lpstr>
      <vt:lpstr>FEATURES OF PROGRAMMED WITHDRAWAL CONT’D</vt:lpstr>
      <vt:lpstr>ANNUITY</vt:lpstr>
      <vt:lpstr>ANNUITY</vt:lpstr>
      <vt:lpstr>FEATURES OF ANNUITY</vt:lpstr>
      <vt:lpstr>DOCUMENTATIONS FOR WITHDRAWAL</vt:lpstr>
      <vt:lpstr>REQUIRED DOCUMENTS FOR BENEFIT WITHDRAWAL (PRIVATE SECTOR)</vt:lpstr>
      <vt:lpstr>REQUIRED DOCUMENTS FOR BENEFIT WITHDRAWAL (AVC)</vt:lpstr>
      <vt:lpstr>REQUIRED DOCUMENTS FOR NSITF WITHDRAWAL AFTER PAYMENT OF EN-BLOC/CLIENT ON MONTHLY PENSION. </vt:lpstr>
      <vt:lpstr>REQUIRED DOCUMENTS FOR PRE-SCHEME WITHDRAWAL. </vt:lpstr>
      <vt:lpstr>REQUIRED DOCUMENTS FOR FOREIGNER’S BENEFIT WITHDRAWAL </vt:lpstr>
      <vt:lpstr>REQUIRED DOCUMENTS FOR FOREIGNER’S BENEFIT WITHDRAWAL (CONT’D) </vt:lpstr>
      <vt:lpstr>REQUIRED DOCUMENTS FOR BENEFIT WITHDRAWAL (PUBLIC SECTOR)</vt:lpstr>
      <vt:lpstr>REQUIRED DOCUMENTS FOR BENEFIT WITHDRAWAL (LASPEC)</vt:lpstr>
      <vt:lpstr>REQUIRED DOCUMENTS FOR BENEFIT WITHDRAWAL (DECEASED)</vt:lpstr>
      <vt:lpstr>REQUIRED DOCUMENTS FOR BENEFIT WITHDRAWAL (DECEASED CONT’D)</vt:lpstr>
      <vt:lpstr>REQUIRED DOCUMENTS FOR BENEFIT WITHDRAWAL (PUBLIC SECTOR)</vt:lpstr>
      <vt:lpstr>REQUIRED DOCUMENTS FOR BENEFIT WITHDRAWAL (PUBLIC SECTOR  CONT’D)</vt:lpstr>
      <vt:lpstr>REQUIRED DOCUMENTS FOR BENEFIT WITHDRAWAL (PUBLIC SECTOR  CONT’D)</vt:lpstr>
      <vt:lpstr>COMPUTATION OF BENEFITS</vt:lpstr>
      <vt:lpstr>CLOSING THOUGHT</vt:lpstr>
      <vt:lpstr>IT’S A WRAP</vt:lpstr>
    </vt:vector>
  </TitlesOfParts>
  <Company>ARMI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anuoluwapo</dc:creator>
  <cp:lastModifiedBy>David Adetona</cp:lastModifiedBy>
  <cp:revision>833</cp:revision>
  <dcterms:created xsi:type="dcterms:W3CDTF">2013-01-14T07:30:02Z</dcterms:created>
  <dcterms:modified xsi:type="dcterms:W3CDTF">2015-06-19T17:39:39Z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0x0101002AA7B54AE5B6344997502D5208F7E7EC</vt:lpwstr>
  </property>
</Properties>
</file>